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eb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60" r:id="rId4"/>
    <p:sldId id="264" r:id="rId5"/>
    <p:sldId id="307" r:id="rId6"/>
    <p:sldId id="278" r:id="rId7"/>
    <p:sldId id="262" r:id="rId8"/>
    <p:sldId id="290" r:id="rId9"/>
    <p:sldId id="306" r:id="rId10"/>
    <p:sldId id="288" r:id="rId11"/>
    <p:sldId id="287" r:id="rId12"/>
    <p:sldId id="289" r:id="rId13"/>
    <p:sldId id="267" r:id="rId14"/>
    <p:sldId id="279" r:id="rId15"/>
    <p:sldId id="286" r:id="rId16"/>
    <p:sldId id="283" r:id="rId17"/>
    <p:sldId id="284" r:id="rId18"/>
    <p:sldId id="285" r:id="rId19"/>
    <p:sldId id="291" r:id="rId20"/>
    <p:sldId id="270" r:id="rId21"/>
    <p:sldId id="271" r:id="rId22"/>
    <p:sldId id="272" r:id="rId23"/>
    <p:sldId id="292" r:id="rId24"/>
    <p:sldId id="293" r:id="rId25"/>
    <p:sldId id="273" r:id="rId26"/>
    <p:sldId id="294" r:id="rId27"/>
    <p:sldId id="295" r:id="rId28"/>
    <p:sldId id="296" r:id="rId29"/>
    <p:sldId id="261" r:id="rId30"/>
    <p:sldId id="282" r:id="rId31"/>
    <p:sldId id="297" r:id="rId32"/>
    <p:sldId id="265" r:id="rId33"/>
    <p:sldId id="298" r:id="rId34"/>
    <p:sldId id="266" r:id="rId35"/>
    <p:sldId id="299" r:id="rId36"/>
    <p:sldId id="275" r:id="rId37"/>
    <p:sldId id="276" r:id="rId38"/>
    <p:sldId id="277" r:id="rId39"/>
    <p:sldId id="300" r:id="rId40"/>
    <p:sldId id="301" r:id="rId41"/>
    <p:sldId id="302" r:id="rId42"/>
    <p:sldId id="303" r:id="rId43"/>
    <p:sldId id="304" r:id="rId44"/>
    <p:sldId id="305" r:id="rId45"/>
    <p:sldId id="308" r:id="rId46"/>
    <p:sldId id="258" r:id="rId4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054B0"/>
    <a:srgbClr val="16BE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540" autoAdjust="0"/>
    <p:restoredTop sz="94660"/>
  </p:normalViewPr>
  <p:slideViewPr>
    <p:cSldViewPr snapToGrid="0">
      <p:cViewPr varScale="1">
        <p:scale>
          <a:sx n="74" d="100"/>
          <a:sy n="74" d="100"/>
        </p:scale>
        <p:origin x="80" y="19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90799B8-E028-4635-BDDC-879D7231A7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35545FB-C6EE-493F-8316-3673AE82AE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BF55223-659A-4181-B23A-287380ADCB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E42D77-D5A3-43A9-9BA4-FD97F0D31094}" type="datetimeFigureOut">
              <a:rPr lang="ru-RU" smtClean="0"/>
              <a:t>23.10.2025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FFCE8BD-071F-4583-A31C-654B034846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AE19132-AA36-4978-908F-38D1FF6C9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58487-88DE-4BF5-86D2-978952E65E7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044530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69C76E9-4D50-43C6-86D4-11A7A285E0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BA9A42FA-7372-4984-B14D-6E5BBCC7FD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FE7C77F-77B0-4083-B6F7-03DFA4FEE0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E42D77-D5A3-43A9-9BA4-FD97F0D31094}" type="datetimeFigureOut">
              <a:rPr lang="ru-RU" smtClean="0"/>
              <a:t>23.10.2025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9535D5E-2234-4B9C-859C-E3E4B3F602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CC4DA6D-A4AB-48D2-8E37-94E5654D3B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58487-88DE-4BF5-86D2-978952E65E7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734927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7019AFDB-AEB4-4811-A069-2EC1C68D835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1888417B-BB83-4AFA-803F-A46D6AD0CE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26EE468-D973-438B-9A97-1C64FD9E96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E42D77-D5A3-43A9-9BA4-FD97F0D31094}" type="datetimeFigureOut">
              <a:rPr lang="ru-RU" smtClean="0"/>
              <a:t>23.10.2025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8C44983-F949-4999-AC3D-4C635BFE60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946F308-AA90-4D0C-B9C0-958DAA4F02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58487-88DE-4BF5-86D2-978952E65E7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637298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475D5AD-F4E4-48AC-A8BD-695FDA88A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F8FD038-7A80-441B-98E9-6A8F896CE9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BEAD88A-0BE5-4CA1-BFDE-1EC1F4C130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E42D77-D5A3-43A9-9BA4-FD97F0D31094}" type="datetimeFigureOut">
              <a:rPr lang="ru-RU" smtClean="0"/>
              <a:t>23.10.2025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C3E7AC8-C25E-4DF3-9FC7-988350F575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74C49FB-B6C2-4013-9AF3-0541AFB07A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58487-88DE-4BF5-86D2-978952E65E7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074598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FEA8308-18D8-44CF-B8C5-7480693867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31754B8-6E24-44A2-8058-D7F293AB42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B1EE3E5-4280-4571-A5EF-535AC98CC3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E42D77-D5A3-43A9-9BA4-FD97F0D31094}" type="datetimeFigureOut">
              <a:rPr lang="ru-RU" smtClean="0"/>
              <a:t>23.10.2025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ECB071D-1248-4FC1-A1CA-2411C82AAB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FCE026C-DE0C-43D2-AF8D-CF1C2D0791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58487-88DE-4BF5-86D2-978952E65E7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569425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2B93B2C-91D8-4BBB-BE95-5EC2D078D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67A7759-0489-460A-A2FF-38F82B8D64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738B89DC-42C4-4F26-8F8D-28651ECE1C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D0CF2E9-2BC4-4E5C-B49F-E96E4D5C23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E42D77-D5A3-43A9-9BA4-FD97F0D31094}" type="datetimeFigureOut">
              <a:rPr lang="ru-RU" smtClean="0"/>
              <a:t>23.10.2025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B1864C3-D7CA-40D4-8BB5-16F83C2BC2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5730566-7E55-4042-984A-57E2881C0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58487-88DE-4BF5-86D2-978952E65E7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799547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132E7DB-30A6-4C2B-B2AA-8224DCBAA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4CA700D-0C35-44D9-9E60-38170CF194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39244463-61C2-412B-9C60-E2228B38EC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D66815D5-D921-4661-B12F-DEEA248623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04687229-40C0-476C-9F14-D608BAB6F5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A6B76E6D-40E9-4979-9859-79EFF050E3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E42D77-D5A3-43A9-9BA4-FD97F0D31094}" type="datetimeFigureOut">
              <a:rPr lang="ru-RU" smtClean="0"/>
              <a:t>23.10.2025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65E1F738-6F5D-4061-A363-ABA2C21881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73A84C68-27FD-40AD-B277-EAD3E1FFF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58487-88DE-4BF5-86D2-978952E65E7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882892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446F02-AF8D-4DFA-9377-4CF83035D7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DE852254-E936-49C6-9AB0-A4DE88BF7B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E42D77-D5A3-43A9-9BA4-FD97F0D31094}" type="datetimeFigureOut">
              <a:rPr lang="ru-RU" smtClean="0"/>
              <a:t>23.10.2025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75995507-FF49-4105-840A-34A9A3603F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188EE6A-22E7-4A35-B393-13D003823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58487-88DE-4BF5-86D2-978952E65E7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450711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413D61B1-20A5-4389-AD60-17F3FA693C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E42D77-D5A3-43A9-9BA4-FD97F0D31094}" type="datetimeFigureOut">
              <a:rPr lang="ru-RU" smtClean="0"/>
              <a:t>23.10.2025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C5377B21-5836-4343-97B5-B466B4CD21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B9E4EE9-810F-4444-AA2D-87126F74F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58487-88DE-4BF5-86D2-978952E65E7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496849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0DD60C7-B8B0-4A52-BDB1-9D32C3A26C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40818F7-5361-4F7B-96F0-16F4802FEF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FD340F2-4F46-45E3-ADB2-7256EEF3F4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3695717-3C5F-436B-872C-A081C828D2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E42D77-D5A3-43A9-9BA4-FD97F0D31094}" type="datetimeFigureOut">
              <a:rPr lang="ru-RU" smtClean="0"/>
              <a:t>23.10.2025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7D4ACF8-F2DA-4525-908F-6B4D1C4F32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D7C8658-5C9A-4F0F-B481-F50B6943C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58487-88DE-4BF5-86D2-978952E65E7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253088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D861A20-6CEF-4903-8D55-EC6069470B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3DFAA5FB-F0AA-4A94-9C7A-4103C21A577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BE4CB74-41A5-4852-B743-06C2AE915F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9EEC462-61FD-4363-AF6C-44B0E1F83D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E42D77-D5A3-43A9-9BA4-FD97F0D31094}" type="datetimeFigureOut">
              <a:rPr lang="ru-RU" smtClean="0"/>
              <a:t>23.10.2025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AC2AFD4-1D26-4D5F-8B2B-816123511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AB4B937-A8DB-4085-8A9B-7B084D7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58487-88DE-4BF5-86D2-978952E65E7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748663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CABF55-0DF2-4DCA-A530-E6682802B9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AB82AC2-EAC2-44A2-9007-F71A3D0932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5D7C19A-5B06-4C03-9CFC-FD72D65A15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E42D77-D5A3-43A9-9BA4-FD97F0D31094}" type="datetimeFigureOut">
              <a:rPr lang="ru-RU" smtClean="0"/>
              <a:t>23.10.2025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053B276-1FAC-4604-93FD-DD84AA9BC8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B7E6145-DB10-4F28-84B0-CCA48DFBCA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758487-88DE-4BF5-86D2-978952E65E7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993142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webp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61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12" Type="http://schemas.openxmlformats.org/officeDocument/2006/relationships/image" Target="../media/image60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11" Type="http://schemas.openxmlformats.org/officeDocument/2006/relationships/image" Target="../media/image59.png"/><Relationship Id="rId5" Type="http://schemas.openxmlformats.org/officeDocument/2006/relationships/image" Target="../media/image53.png"/><Relationship Id="rId10" Type="http://schemas.openxmlformats.org/officeDocument/2006/relationships/image" Target="../media/image58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sv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svg"/><Relationship Id="rId18" Type="http://schemas.openxmlformats.org/officeDocument/2006/relationships/hyperlink" Target="https://www.voskhod.ru/projects/pvdnp/" TargetMode="External"/><Relationship Id="rId3" Type="http://schemas.openxmlformats.org/officeDocument/2006/relationships/image" Target="../media/image4.jpeg"/><Relationship Id="rId21" Type="http://schemas.openxmlformats.org/officeDocument/2006/relationships/image" Target="../media/image19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hyperlink" Target="https://roskazna.gov.ru/gis/sufd-onlajn/" TargetMode="External"/><Relationship Id="rId2" Type="http://schemas.openxmlformats.org/officeDocument/2006/relationships/image" Target="../media/image3.jpeg"/><Relationship Id="rId16" Type="http://schemas.openxmlformats.org/officeDocument/2006/relationships/hyperlink" Target="https://es.pfrf.ru/" TargetMode="External"/><Relationship Id="rId20" Type="http://schemas.openxmlformats.org/officeDocument/2006/relationships/image" Target="../media/image18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png"/><Relationship Id="rId15" Type="http://schemas.openxmlformats.org/officeDocument/2006/relationships/image" Target="../media/image16.svg"/><Relationship Id="rId10" Type="http://schemas.openxmlformats.org/officeDocument/2006/relationships/image" Target="../media/image11.png"/><Relationship Id="rId19" Type="http://schemas.openxmlformats.org/officeDocument/2006/relationships/image" Target="../media/image17.png"/><Relationship Id="rId4" Type="http://schemas.openxmlformats.org/officeDocument/2006/relationships/image" Target="../media/image5.png"/><Relationship Id="rId9" Type="http://schemas.openxmlformats.org/officeDocument/2006/relationships/image" Target="../media/image10.svg"/><Relationship Id="rId14" Type="http://schemas.openxmlformats.org/officeDocument/2006/relationships/image" Target="../media/image15.png"/><Relationship Id="rId22" Type="http://schemas.openxmlformats.org/officeDocument/2006/relationships/image" Target="../media/image20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jpe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92.png"/><Relationship Id="rId7" Type="http://schemas.openxmlformats.org/officeDocument/2006/relationships/image" Target="../media/image96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10" Type="http://schemas.openxmlformats.org/officeDocument/2006/relationships/image" Target="../media/image99.png"/><Relationship Id="rId4" Type="http://schemas.openxmlformats.org/officeDocument/2006/relationships/image" Target="../media/image93.png"/><Relationship Id="rId9" Type="http://schemas.openxmlformats.org/officeDocument/2006/relationships/image" Target="../media/image9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7" Type="http://schemas.openxmlformats.org/officeDocument/2006/relationships/image" Target="../media/image117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quickdatabasediagrams.com/" TargetMode="External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hyperlink" Target="https://www.quickdatabasediagrams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hyperlink" Target="https://sqldbm.com/Home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hyperlink" Target="https://www.visual-paradigm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hyperlink" Target="https://dbeaver.io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2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hyperlink" Target="https://www.vedomosti.ru/" TargetMode="External"/><Relationship Id="rId7" Type="http://schemas.openxmlformats.org/officeDocument/2006/relationships/image" Target="../media/image28.png"/><Relationship Id="rId2" Type="http://schemas.openxmlformats.org/officeDocument/2006/relationships/hyperlink" Target="http://www.ozon.ru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hyperlink" Target="http://www.youtube.com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jpe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improvado.io/" TargetMode="External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jetbrains.com/ru-ru/datagrip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CF7591A-465B-4188-AFA5-9E377AF9B2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2011" y="4675962"/>
            <a:ext cx="4703903" cy="886683"/>
          </a:xfrm>
        </p:spPr>
        <p:txBody>
          <a:bodyPr>
            <a:noAutofit/>
          </a:bodyPr>
          <a:lstStyle/>
          <a:p>
            <a:pPr algn="l"/>
            <a:r>
              <a:rPr lang="ru-RU" sz="2800" b="1" dirty="0"/>
              <a:t>ПОНЯТИЕ БАЗЫ ДАННЫХ,</a:t>
            </a:r>
            <a:br>
              <a:rPr lang="ru-RU" sz="2800" b="1" dirty="0"/>
            </a:br>
            <a:r>
              <a:rPr lang="ru-RU" sz="2800" b="1" dirty="0"/>
              <a:t>СУБД. ВИДЫ БАЗ ДАННЫХ</a:t>
            </a:r>
            <a:br>
              <a:rPr lang="en-US" sz="2800" b="1" dirty="0"/>
            </a:br>
            <a:r>
              <a:rPr lang="ru-RU" sz="2800" b="1" dirty="0"/>
              <a:t>ПРОЕКТИРОВАНИЕ БД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0EEBBA-249B-4F62-BB29-28B3D3334D60}"/>
              </a:ext>
            </a:extLst>
          </p:cNvPr>
          <p:cNvSpPr txBox="1"/>
          <p:nvPr/>
        </p:nvSpPr>
        <p:spPr>
          <a:xfrm>
            <a:off x="2250280" y="602784"/>
            <a:ext cx="195045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sz="1400" dirty="0"/>
              <a:t>Чесноков С.Е.</a:t>
            </a:r>
          </a:p>
          <a:p>
            <a:pPr algn="l"/>
            <a:r>
              <a:rPr lang="en-US" sz="1400" dirty="0"/>
              <a:t>shesnokov@gmail.com</a:t>
            </a:r>
            <a:endParaRPr lang="ru-RU" sz="1400" dirty="0"/>
          </a:p>
        </p:txBody>
      </p:sp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850FBF7B-431A-77F4-9860-223FC2549399}"/>
              </a:ext>
            </a:extLst>
          </p:cNvPr>
          <p:cNvSpPr/>
          <p:nvPr/>
        </p:nvSpPr>
        <p:spPr>
          <a:xfrm>
            <a:off x="822980" y="3263486"/>
            <a:ext cx="3007001" cy="419100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0E2F2E72-A041-4343-A593-BAE9EA208B40}"/>
              </a:ext>
            </a:extLst>
          </p:cNvPr>
          <p:cNvSpPr txBox="1">
            <a:spLocks/>
          </p:cNvSpPr>
          <p:nvPr/>
        </p:nvSpPr>
        <p:spPr>
          <a:xfrm>
            <a:off x="933450" y="3252433"/>
            <a:ext cx="2786063" cy="40873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1800" dirty="0">
                <a:solidFill>
                  <a:schemeClr val="bg1"/>
                </a:solidFill>
              </a:rPr>
              <a:t>Введение в базы данных</a:t>
            </a: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41FC872B-D622-750C-E18E-7EB395BE27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950" y="552450"/>
            <a:ext cx="623888" cy="623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7696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9815D3A-5270-4B0E-BD1E-89BBE93E8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3298" y="26831"/>
            <a:ext cx="9598702" cy="654206"/>
          </a:xfrm>
        </p:spPr>
        <p:txBody>
          <a:bodyPr>
            <a:normAutofit/>
          </a:bodyPr>
          <a:lstStyle/>
          <a:p>
            <a:r>
              <a:rPr lang="ru-RU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Схема данных. Диаграмма 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ERD</a:t>
            </a:r>
            <a:endParaRPr lang="ru-RU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7E71641F-7A3C-4556-B861-7120934F916C}"/>
              </a:ext>
            </a:extLst>
          </p:cNvPr>
          <p:cNvSpPr txBox="1">
            <a:spLocks/>
          </p:cNvSpPr>
          <p:nvPr/>
        </p:nvSpPr>
        <p:spPr>
          <a:xfrm>
            <a:off x="11509978" y="6199071"/>
            <a:ext cx="387246" cy="3570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500" b="1" dirty="0"/>
              <a:t>10</a:t>
            </a:r>
            <a:endParaRPr lang="ru-RU" sz="15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4C126F-8402-41DD-BA45-988E70775DC5}"/>
              </a:ext>
            </a:extLst>
          </p:cNvPr>
          <p:cNvSpPr txBox="1"/>
          <p:nvPr/>
        </p:nvSpPr>
        <p:spPr>
          <a:xfrm>
            <a:off x="7770553" y="1212324"/>
            <a:ext cx="4039645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1400" b="1" dirty="0"/>
              <a:t>Мы можем просмотреть структуру базы данных в стандартной форме </a:t>
            </a:r>
            <a:r>
              <a:rPr lang="ru-RU" sz="1400" b="1" dirty="0">
                <a:solidFill>
                  <a:srgbClr val="C00000"/>
                </a:solidFill>
              </a:rPr>
              <a:t>ERD (</a:t>
            </a:r>
            <a:r>
              <a:rPr lang="ru-RU" sz="1400" b="1" dirty="0" err="1">
                <a:solidFill>
                  <a:srgbClr val="C00000"/>
                </a:solidFill>
              </a:rPr>
              <a:t>Entity</a:t>
            </a:r>
            <a:r>
              <a:rPr lang="ru-RU" sz="1400" b="1" dirty="0">
                <a:solidFill>
                  <a:srgbClr val="C00000"/>
                </a:solidFill>
              </a:rPr>
              <a:t> </a:t>
            </a:r>
            <a:r>
              <a:rPr lang="ru-RU" sz="1400" b="1" dirty="0" err="1">
                <a:solidFill>
                  <a:srgbClr val="C00000"/>
                </a:solidFill>
              </a:rPr>
              <a:t>Relation</a:t>
            </a:r>
            <a:r>
              <a:rPr lang="ru-RU" sz="1400" b="1" dirty="0">
                <a:solidFill>
                  <a:srgbClr val="C00000"/>
                </a:solidFill>
              </a:rPr>
              <a:t> </a:t>
            </a:r>
            <a:r>
              <a:rPr lang="ru-RU" sz="1400" b="1" dirty="0" err="1">
                <a:solidFill>
                  <a:srgbClr val="C00000"/>
                </a:solidFill>
              </a:rPr>
              <a:t>Diagram</a:t>
            </a:r>
            <a:r>
              <a:rPr lang="ru-RU" sz="1400" b="1" dirty="0">
                <a:solidFill>
                  <a:srgbClr val="C00000"/>
                </a:solidFill>
              </a:rPr>
              <a:t>)</a:t>
            </a:r>
            <a:r>
              <a:rPr lang="ru-RU" sz="1400" b="1" dirty="0"/>
              <a:t>. 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D2D5B51-338B-43A8-B5C1-09F89327FFDB}"/>
              </a:ext>
            </a:extLst>
          </p:cNvPr>
          <p:cNvSpPr txBox="1"/>
          <p:nvPr/>
        </p:nvSpPr>
        <p:spPr>
          <a:xfrm>
            <a:off x="622834" y="681037"/>
            <a:ext cx="1118736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b="1" dirty="0">
                <a:solidFill>
                  <a:srgbClr val="C00000"/>
                </a:solidFill>
              </a:rPr>
              <a:t>Схема базы данных </a:t>
            </a:r>
            <a:r>
              <a:rPr lang="ru-RU" sz="1400" b="1" dirty="0"/>
              <a:t>представляет собой </a:t>
            </a:r>
            <a:r>
              <a:rPr lang="ru-RU" sz="1400" b="1" dirty="0">
                <a:solidFill>
                  <a:srgbClr val="1054B0"/>
                </a:solidFill>
              </a:rPr>
              <a:t>логическую конфигурацию</a:t>
            </a:r>
            <a:r>
              <a:rPr lang="ru-RU" sz="1400" b="1" dirty="0"/>
              <a:t> либо целой реляционной базы данных, либо ее части. 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127968-39E9-48E2-8BC4-EB1A2C1BF896}"/>
              </a:ext>
            </a:extLst>
          </p:cNvPr>
          <p:cNvSpPr txBox="1"/>
          <p:nvPr/>
        </p:nvSpPr>
        <p:spPr>
          <a:xfrm>
            <a:off x="622834" y="1104603"/>
            <a:ext cx="528667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1400" b="1" dirty="0">
                <a:solidFill>
                  <a:srgbClr val="C00000"/>
                </a:solidFill>
              </a:rPr>
              <a:t>Схема базы данных </a:t>
            </a:r>
            <a:r>
              <a:rPr lang="ru-RU" sz="1400" b="1" dirty="0"/>
              <a:t>— это план или архитектура того, как будут выглядеть наши данные. Она не содержит самих данных, а вместо этого описывает </a:t>
            </a:r>
            <a:r>
              <a:rPr lang="ru-RU" sz="1400" b="1" dirty="0">
                <a:solidFill>
                  <a:srgbClr val="1054B0"/>
                </a:solidFill>
              </a:rPr>
              <a:t>форму данных</a:t>
            </a:r>
            <a:r>
              <a:rPr lang="ru-RU" sz="1400" b="1" dirty="0"/>
              <a:t> и то, как они могут быть </a:t>
            </a:r>
            <a:r>
              <a:rPr lang="ru-RU" sz="1400" b="1" dirty="0">
                <a:solidFill>
                  <a:srgbClr val="1054B0"/>
                </a:solidFill>
              </a:rPr>
              <a:t>связаны с другими таблицами или моделями</a:t>
            </a:r>
            <a:r>
              <a:rPr lang="ru-RU" sz="1400" b="1" dirty="0"/>
              <a:t>.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A17861D4-17C0-498F-80B9-81E9DAA0F0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104603"/>
            <a:ext cx="1405298" cy="1450497"/>
          </a:xfrm>
          <a:prstGeom prst="rect">
            <a:avLst/>
          </a:prstGeom>
        </p:spPr>
      </p:pic>
      <p:pic>
        <p:nvPicPr>
          <p:cNvPr id="2052" name="Picture 4" descr="Entity Relationship Diagram (ERD) example - Logical ERD of an online photo  album. This ER Model example is brought to… | Database design, Relationship  diagram, Erd">
            <a:extLst>
              <a:ext uri="{FF2B5EF4-FFF2-40B4-BE49-F238E27FC236}">
                <a16:creationId xmlns:a16="http://schemas.microsoft.com/office/drawing/2014/main" id="{AA908C9A-9D97-40AD-BE43-73167CAD77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154" y="2653345"/>
            <a:ext cx="6734175" cy="3724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C473E25-4847-4F29-94CD-31A29A4C15C9}"/>
              </a:ext>
            </a:extLst>
          </p:cNvPr>
          <p:cNvSpPr txBox="1"/>
          <p:nvPr/>
        </p:nvSpPr>
        <p:spPr>
          <a:xfrm>
            <a:off x="7501298" y="2778610"/>
            <a:ext cx="4586035" cy="289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sz="1400" b="1" dirty="0"/>
              <a:t>Диаграмма отношений сущностей, также известная как ERD, диаграмма ER или модель ER, представляет собой тип структурной схемы для использования при проектировании базы данных. </a:t>
            </a:r>
            <a:endParaRPr lang="en-US" sz="1400" b="1" dirty="0"/>
          </a:p>
          <a:p>
            <a:pPr algn="l"/>
            <a:endParaRPr lang="en-US" sz="1400" b="1" dirty="0"/>
          </a:p>
          <a:p>
            <a:pPr algn="l"/>
            <a:endParaRPr lang="en-US" sz="1400" b="1" dirty="0"/>
          </a:p>
          <a:p>
            <a:pPr algn="l"/>
            <a:r>
              <a:rPr lang="ru-RU" sz="1400" b="1" dirty="0"/>
              <a:t>ERD содержит различные символы и соединители, которые визуализируют две важные информации: основные объекты в рамках системы и взаимосвязи между этими объектами.</a:t>
            </a:r>
            <a:endParaRPr lang="en-US" sz="1400" b="1" dirty="0"/>
          </a:p>
          <a:p>
            <a:pPr algn="l"/>
            <a:endParaRPr lang="ru-RU" sz="1400" b="1" dirty="0"/>
          </a:p>
          <a:p>
            <a:pPr algn="l"/>
            <a:r>
              <a:rPr lang="ru-RU" sz="1400" b="1" dirty="0"/>
              <a:t>И именно поэтому она называется диаграммой </a:t>
            </a:r>
            <a:r>
              <a:rPr lang="ru-RU" sz="1400" b="1" dirty="0">
                <a:solidFill>
                  <a:srgbClr val="C00000"/>
                </a:solidFill>
              </a:rPr>
              <a:t>«Сущность</a:t>
            </a:r>
            <a:r>
              <a:rPr lang="en-US" sz="1400" b="1" dirty="0">
                <a:solidFill>
                  <a:srgbClr val="C00000"/>
                </a:solidFill>
              </a:rPr>
              <a:t>-</a:t>
            </a:r>
            <a:r>
              <a:rPr lang="ru-RU" sz="1400" b="1" dirty="0">
                <a:solidFill>
                  <a:srgbClr val="C00000"/>
                </a:solidFill>
              </a:rPr>
              <a:t>связь» (ERD)</a:t>
            </a:r>
            <a:r>
              <a:rPr lang="ru-RU" sz="1400" b="1" dirty="0"/>
              <a:t>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33AA87-438B-9D40-1F75-E9D35DA8EDD0}"/>
              </a:ext>
            </a:extLst>
          </p:cNvPr>
          <p:cNvSpPr txBox="1"/>
          <p:nvPr/>
        </p:nvSpPr>
        <p:spPr>
          <a:xfrm>
            <a:off x="11534742" y="332485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Rectangle 18">
            <a:extLst>
              <a:ext uri="{FF2B5EF4-FFF2-40B4-BE49-F238E27FC236}">
                <a16:creationId xmlns:a16="http://schemas.microsoft.com/office/drawing/2014/main" id="{51C6F7E4-878E-BFCC-83EF-541F7844DA11}"/>
              </a:ext>
            </a:extLst>
          </p:cNvPr>
          <p:cNvSpPr/>
          <p:nvPr/>
        </p:nvSpPr>
        <p:spPr>
          <a:xfrm>
            <a:off x="11632353" y="2459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10</a:t>
            </a:r>
            <a:endParaRPr lang="mk-MK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79747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9815D3A-5270-4B0E-BD1E-89BBE93E8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3298" y="26831"/>
            <a:ext cx="9598702" cy="654206"/>
          </a:xfrm>
        </p:spPr>
        <p:txBody>
          <a:bodyPr>
            <a:normAutofit/>
          </a:bodyPr>
          <a:lstStyle/>
          <a:p>
            <a:r>
              <a:rPr lang="ru-RU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Модели данных. Создание реляционных БД</a:t>
            </a: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7E71641F-7A3C-4556-B861-7120934F916C}"/>
              </a:ext>
            </a:extLst>
          </p:cNvPr>
          <p:cNvSpPr txBox="1">
            <a:spLocks/>
          </p:cNvSpPr>
          <p:nvPr/>
        </p:nvSpPr>
        <p:spPr>
          <a:xfrm>
            <a:off x="11511025" y="6207443"/>
            <a:ext cx="387246" cy="3570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500" b="1" dirty="0"/>
              <a:t>11</a:t>
            </a:r>
            <a:endParaRPr lang="ru-RU" sz="15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126678-6F4B-4EA1-AC04-46255C83A6DF}"/>
              </a:ext>
            </a:extLst>
          </p:cNvPr>
          <p:cNvSpPr txBox="1"/>
          <p:nvPr/>
        </p:nvSpPr>
        <p:spPr>
          <a:xfrm>
            <a:off x="863867" y="681037"/>
            <a:ext cx="1095595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1400" b="1" dirty="0">
                <a:solidFill>
                  <a:srgbClr val="C00000"/>
                </a:solidFill>
              </a:rPr>
              <a:t>Модель базы данных - </a:t>
            </a:r>
            <a:r>
              <a:rPr lang="ru-RU" sz="1400" b="1" dirty="0"/>
              <a:t>определяет </a:t>
            </a:r>
            <a:r>
              <a:rPr lang="ru-RU" sz="1400" b="1" dirty="0">
                <a:solidFill>
                  <a:srgbClr val="1054B0"/>
                </a:solidFill>
              </a:rPr>
              <a:t>логическую структуру базы данных </a:t>
            </a:r>
            <a:r>
              <a:rPr lang="ru-RU" sz="1400" b="1" dirty="0"/>
              <a:t>и принципиально определяет, каким образом данные могут </a:t>
            </a:r>
            <a:r>
              <a:rPr lang="ru-RU" sz="1400" b="1" dirty="0">
                <a:solidFill>
                  <a:srgbClr val="1054B0"/>
                </a:solidFill>
              </a:rPr>
              <a:t>храниться</a:t>
            </a:r>
            <a:r>
              <a:rPr lang="ru-RU" sz="1400" b="1" dirty="0"/>
              <a:t>, </a:t>
            </a:r>
            <a:r>
              <a:rPr lang="ru-RU" sz="1400" b="1" dirty="0">
                <a:solidFill>
                  <a:srgbClr val="1054B0"/>
                </a:solidFill>
              </a:rPr>
              <a:t>организовываться</a:t>
            </a:r>
            <a:r>
              <a:rPr lang="ru-RU" sz="1400" b="1" dirty="0"/>
              <a:t> и </a:t>
            </a:r>
            <a:r>
              <a:rPr lang="ru-RU" sz="1400" b="1" dirty="0">
                <a:solidFill>
                  <a:srgbClr val="1054B0"/>
                </a:solidFill>
              </a:rPr>
              <a:t>манипулироваться</a:t>
            </a:r>
            <a:r>
              <a:rPr lang="ru-RU" sz="1400" b="1" dirty="0"/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463EE8-B7EA-4F4A-A6EE-4D7925538F50}"/>
              </a:ext>
            </a:extLst>
          </p:cNvPr>
          <p:cNvSpPr txBox="1"/>
          <p:nvPr/>
        </p:nvSpPr>
        <p:spPr>
          <a:xfrm>
            <a:off x="863867" y="1335243"/>
            <a:ext cx="665346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b="1" dirty="0"/>
              <a:t>Существует четыре распространенных типа модели базы данных: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3A41F74-AABE-4EC3-BFA8-553C0649C13E}"/>
              </a:ext>
            </a:extLst>
          </p:cNvPr>
          <p:cNvSpPr txBox="1"/>
          <p:nvPr/>
        </p:nvSpPr>
        <p:spPr>
          <a:xfrm>
            <a:off x="863867" y="1643020"/>
            <a:ext cx="609760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b="1" dirty="0"/>
              <a:t>1. Иерархические базы данных.</a:t>
            </a:r>
            <a:br>
              <a:rPr lang="ru-RU" sz="1400" b="1" dirty="0"/>
            </a:br>
            <a:r>
              <a:rPr lang="ru-RU" sz="1400" b="1" dirty="0"/>
              <a:t>2. Сетевые базы данных.</a:t>
            </a:r>
            <a:br>
              <a:rPr lang="ru-RU" sz="1400" b="1" dirty="0"/>
            </a:br>
            <a:r>
              <a:rPr lang="ru-RU" sz="1400" b="1" dirty="0"/>
              <a:t>3. Реляционные базы данных.</a:t>
            </a:r>
            <a:br>
              <a:rPr lang="ru-RU" sz="1400" b="1" dirty="0"/>
            </a:br>
            <a:r>
              <a:rPr lang="ru-RU" sz="1400" b="1" dirty="0"/>
              <a:t>4. Объектно-ориентированные базы данных.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5AAA162-9CAC-466E-898D-C6594FAAF892}"/>
              </a:ext>
            </a:extLst>
          </p:cNvPr>
          <p:cNvSpPr txBox="1"/>
          <p:nvPr/>
        </p:nvSpPr>
        <p:spPr>
          <a:xfrm>
            <a:off x="6196263" y="2886430"/>
            <a:ext cx="609760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b="1" dirty="0"/>
              <a:t>Один из основных недостатков иерархических баз данных заключается в том, что они </a:t>
            </a:r>
            <a:r>
              <a:rPr lang="ru-RU" sz="1400" b="1" dirty="0">
                <a:solidFill>
                  <a:srgbClr val="C00000"/>
                </a:solidFill>
              </a:rPr>
              <a:t>не так гибки</a:t>
            </a:r>
            <a:r>
              <a:rPr lang="ru-RU" sz="1400" b="1" dirty="0"/>
              <a:t>, как другие типы баз данных, и плохо подходят для обработки сложных отношений данных или изменений в структурах данных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F886B91-A7BE-4599-A284-A8252E1A8C3C}"/>
              </a:ext>
            </a:extLst>
          </p:cNvPr>
          <p:cNvSpPr txBox="1"/>
          <p:nvPr/>
        </p:nvSpPr>
        <p:spPr>
          <a:xfrm>
            <a:off x="7873465" y="1480175"/>
            <a:ext cx="4155708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b="1" dirty="0"/>
              <a:t>Иерархическая модель организует данные в древовидную структуру, состоящую из одного корневого узла, где каждая запись имеет родительскую запись и множество дочерних записей и расширяется как дерево.</a:t>
            </a: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75AE872E-166D-446C-A2F0-EDC167D91A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8717" y="1406316"/>
            <a:ext cx="1285507" cy="1285507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0141D5F0-960E-4EC6-AE42-F0542E137C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867" y="2748808"/>
            <a:ext cx="2880980" cy="173816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8A662DA-BB90-4A8E-9EF9-8F84A2B2E0CC}"/>
              </a:ext>
            </a:extLst>
          </p:cNvPr>
          <p:cNvSpPr txBox="1"/>
          <p:nvPr/>
        </p:nvSpPr>
        <p:spPr>
          <a:xfrm>
            <a:off x="3912669" y="3912953"/>
            <a:ext cx="6145730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b="1" dirty="0"/>
              <a:t>Реляционная база данных была разработана </a:t>
            </a:r>
            <a:r>
              <a:rPr lang="ru-RU" sz="1400" b="1" dirty="0">
                <a:solidFill>
                  <a:srgbClr val="C00000"/>
                </a:solidFill>
              </a:rPr>
              <a:t>Э.Ф. Коддом </a:t>
            </a:r>
            <a:r>
              <a:rPr lang="ru-RU" sz="1400" b="1" dirty="0"/>
              <a:t>в 1970 году.</a:t>
            </a:r>
            <a:endParaRPr lang="en-US" sz="1400" b="1" dirty="0"/>
          </a:p>
          <a:p>
            <a:endParaRPr lang="en-US" sz="1400" b="1" dirty="0"/>
          </a:p>
          <a:p>
            <a:r>
              <a:rPr lang="ru-RU" sz="1400" b="1" dirty="0"/>
              <a:t>Различные программные системы, используемые для поддержки реляционных баз данных, известны как </a:t>
            </a:r>
            <a:r>
              <a:rPr lang="ru-RU" sz="1400" b="1" dirty="0">
                <a:solidFill>
                  <a:srgbClr val="C00000"/>
                </a:solidFill>
              </a:rPr>
              <a:t>система управления реляционными базами данных (RDBMS)</a:t>
            </a:r>
            <a:r>
              <a:rPr lang="ru-RU" sz="1400" b="1" dirty="0"/>
              <a:t>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5744121-4077-4566-8909-066C2DE968D4}"/>
              </a:ext>
            </a:extLst>
          </p:cNvPr>
          <p:cNvSpPr txBox="1"/>
          <p:nvPr/>
        </p:nvSpPr>
        <p:spPr>
          <a:xfrm>
            <a:off x="839804" y="5214980"/>
            <a:ext cx="614573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b="1" dirty="0"/>
              <a:t>В этой модели данные организованы в виде </a:t>
            </a:r>
            <a:r>
              <a:rPr lang="ru-RU" sz="1400" b="1" dirty="0">
                <a:solidFill>
                  <a:srgbClr val="C00000"/>
                </a:solidFill>
              </a:rPr>
              <a:t>строк</a:t>
            </a:r>
            <a:r>
              <a:rPr lang="ru-RU" sz="1400" b="1" dirty="0"/>
              <a:t> и </a:t>
            </a:r>
            <a:r>
              <a:rPr lang="ru-RU" sz="1400" b="1" dirty="0">
                <a:solidFill>
                  <a:srgbClr val="C00000"/>
                </a:solidFill>
              </a:rPr>
              <a:t>столбцов</a:t>
            </a:r>
            <a:r>
              <a:rPr lang="ru-RU" sz="1400" b="1" dirty="0"/>
              <a:t>, т. е. представляют собой двумерные таблицы, а </a:t>
            </a:r>
            <a:r>
              <a:rPr lang="ru-RU" sz="1400" b="1" dirty="0">
                <a:solidFill>
                  <a:srgbClr val="C00000"/>
                </a:solidFill>
              </a:rPr>
              <a:t>связь</a:t>
            </a:r>
            <a:r>
              <a:rPr lang="ru-RU" sz="1400" b="1" dirty="0"/>
              <a:t> поддерживается за счет хранения общего поля. 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330B5F-B8F9-CE9A-4E6D-AD93391E861D}"/>
              </a:ext>
            </a:extLst>
          </p:cNvPr>
          <p:cNvSpPr txBox="1"/>
          <p:nvPr/>
        </p:nvSpPr>
        <p:spPr>
          <a:xfrm>
            <a:off x="11534742" y="332485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Rectangle 18">
            <a:extLst>
              <a:ext uri="{FF2B5EF4-FFF2-40B4-BE49-F238E27FC236}">
                <a16:creationId xmlns:a16="http://schemas.microsoft.com/office/drawing/2014/main" id="{36A505AB-5E39-626F-6CFB-8059819F3F62}"/>
              </a:ext>
            </a:extLst>
          </p:cNvPr>
          <p:cNvSpPr/>
          <p:nvPr/>
        </p:nvSpPr>
        <p:spPr>
          <a:xfrm>
            <a:off x="11632353" y="2459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11</a:t>
            </a:r>
            <a:endParaRPr lang="mk-MK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19488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9815D3A-5270-4B0E-BD1E-89BBE93E8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3298" y="26831"/>
            <a:ext cx="9598702" cy="654206"/>
          </a:xfrm>
        </p:spPr>
        <p:txBody>
          <a:bodyPr>
            <a:normAutofit/>
          </a:bodyPr>
          <a:lstStyle/>
          <a:p>
            <a:r>
              <a:rPr lang="ru-RU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Реляционные БД</a:t>
            </a: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7E71641F-7A3C-4556-B861-7120934F916C}"/>
              </a:ext>
            </a:extLst>
          </p:cNvPr>
          <p:cNvSpPr txBox="1">
            <a:spLocks/>
          </p:cNvSpPr>
          <p:nvPr/>
        </p:nvSpPr>
        <p:spPr>
          <a:xfrm>
            <a:off x="11513565" y="6207538"/>
            <a:ext cx="387246" cy="3570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1500" b="1" dirty="0"/>
              <a:t>1</a:t>
            </a:r>
            <a:r>
              <a:rPr lang="en-US" sz="1500" b="1" dirty="0"/>
              <a:t>2</a:t>
            </a:r>
            <a:endParaRPr lang="ru-RU" sz="15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2CF296-6503-487F-AFA6-771BAD453539}"/>
              </a:ext>
            </a:extLst>
          </p:cNvPr>
          <p:cNvSpPr txBox="1"/>
          <p:nvPr/>
        </p:nvSpPr>
        <p:spPr>
          <a:xfrm>
            <a:off x="642486" y="794432"/>
            <a:ext cx="1046506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b="1" dirty="0"/>
              <a:t>В реляционной модели широко используются три ключевых термина, такие как </a:t>
            </a:r>
            <a:r>
              <a:rPr lang="ru-RU" sz="1400" b="1" dirty="0">
                <a:solidFill>
                  <a:srgbClr val="C00000"/>
                </a:solidFill>
              </a:rPr>
              <a:t>отношения</a:t>
            </a:r>
            <a:r>
              <a:rPr lang="ru-RU" sz="1400" b="1" dirty="0"/>
              <a:t>, </a:t>
            </a:r>
            <a:r>
              <a:rPr lang="ru-RU" sz="1400" b="1" dirty="0">
                <a:solidFill>
                  <a:srgbClr val="C00000"/>
                </a:solidFill>
              </a:rPr>
              <a:t>атрибуты</a:t>
            </a:r>
            <a:r>
              <a:rPr lang="ru-RU" sz="1400" b="1" dirty="0"/>
              <a:t> и </a:t>
            </a:r>
            <a:r>
              <a:rPr lang="ru-RU" sz="1400" b="1" dirty="0">
                <a:solidFill>
                  <a:srgbClr val="C00000"/>
                </a:solidFill>
              </a:rPr>
              <a:t>домены</a:t>
            </a:r>
            <a:r>
              <a:rPr lang="ru-RU" sz="1400" b="1" dirty="0"/>
              <a:t>.</a:t>
            </a:r>
          </a:p>
        </p:txBody>
      </p:sp>
      <p:pic>
        <p:nvPicPr>
          <p:cNvPr id="1028" name="Picture 4" descr="5.4. Database Models – Information Systems for Business and Beyond">
            <a:extLst>
              <a:ext uri="{FF2B5EF4-FFF2-40B4-BE49-F238E27FC236}">
                <a16:creationId xmlns:a16="http://schemas.microsoft.com/office/drawing/2014/main" id="{74A75588-65D2-420E-B0D7-D6B965276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356" y="1075740"/>
            <a:ext cx="6322997" cy="3136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9F5932C-B3C0-4981-9607-1BB95FD1FE66}"/>
              </a:ext>
            </a:extLst>
          </p:cNvPr>
          <p:cNvSpPr txBox="1"/>
          <p:nvPr/>
        </p:nvSpPr>
        <p:spPr>
          <a:xfrm>
            <a:off x="6850781" y="1462321"/>
            <a:ext cx="510083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1400" b="1" dirty="0">
                <a:solidFill>
                  <a:srgbClr val="C00000"/>
                </a:solidFill>
              </a:rPr>
              <a:t>Отношение</a:t>
            </a:r>
            <a:r>
              <a:rPr lang="ru-RU" sz="1400" b="1" dirty="0"/>
              <a:t> не что иное, как таблица со строками и столбцами.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70B61D6-4712-41D6-BE80-53B9D3DA0300}"/>
              </a:ext>
            </a:extLst>
          </p:cNvPr>
          <p:cNvSpPr txBox="1"/>
          <p:nvPr/>
        </p:nvSpPr>
        <p:spPr>
          <a:xfrm>
            <a:off x="6850781" y="1822433"/>
            <a:ext cx="493054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1400" b="1" dirty="0">
                <a:solidFill>
                  <a:srgbClr val="C00000"/>
                </a:solidFill>
              </a:rPr>
              <a:t>Именованные столбцы </a:t>
            </a:r>
            <a:r>
              <a:rPr lang="ru-RU" sz="1400" b="1" dirty="0"/>
              <a:t>отношения называются атрибутами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E4DBF63-EB23-450F-9381-2F2642321AE1}"/>
              </a:ext>
            </a:extLst>
          </p:cNvPr>
          <p:cNvSpPr txBox="1"/>
          <p:nvPr/>
        </p:nvSpPr>
        <p:spPr>
          <a:xfrm>
            <a:off x="6850781" y="2182545"/>
            <a:ext cx="4997918" cy="5221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1400" b="1" dirty="0">
                <a:solidFill>
                  <a:srgbClr val="C00000"/>
                </a:solidFill>
              </a:rPr>
              <a:t>Домен</a:t>
            </a:r>
            <a:r>
              <a:rPr lang="ru-RU" sz="1400" b="1" dirty="0"/>
              <a:t> — это не что иное, как набор значений, которые могут принимать атрибуты.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CA3E404-43CD-4106-B976-79A5D2A8521D}"/>
              </a:ext>
            </a:extLst>
          </p:cNvPr>
          <p:cNvSpPr txBox="1"/>
          <p:nvPr/>
        </p:nvSpPr>
        <p:spPr>
          <a:xfrm>
            <a:off x="6850781" y="3162807"/>
            <a:ext cx="4463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b="1" dirty="0"/>
              <a:t>Терминология, используемая в реляционной модели: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F72B8BB-4949-48D1-9595-95EE74B93D57}"/>
              </a:ext>
            </a:extLst>
          </p:cNvPr>
          <p:cNvSpPr txBox="1"/>
          <p:nvPr/>
        </p:nvSpPr>
        <p:spPr>
          <a:xfrm>
            <a:off x="6850781" y="3543944"/>
            <a:ext cx="4997918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400" b="1" dirty="0">
                <a:solidFill>
                  <a:srgbClr val="C00000"/>
                </a:solidFill>
              </a:rPr>
              <a:t>Кортеж</a:t>
            </a:r>
            <a:r>
              <a:rPr lang="ru-RU" sz="1400" b="1" dirty="0"/>
              <a:t> - каждая строка в таблице называется кортежем.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ru-RU" sz="1400" b="1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400" b="1" dirty="0">
                <a:solidFill>
                  <a:srgbClr val="C00000"/>
                </a:solidFill>
              </a:rPr>
              <a:t>Мощность отношения </a:t>
            </a:r>
            <a:r>
              <a:rPr lang="ru-RU" sz="1400" b="1" dirty="0"/>
              <a:t>- количество кортежей в отношении определяет его мощность. 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ru-RU" sz="1400" b="1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400" b="1" dirty="0">
                <a:solidFill>
                  <a:srgbClr val="C00000"/>
                </a:solidFill>
              </a:rPr>
              <a:t>Степень отношения </a:t>
            </a:r>
            <a:r>
              <a:rPr lang="ru-RU" sz="1400" b="1" dirty="0"/>
              <a:t>- каждый столбец в кортеже называется атрибутом. Количество атрибутов в отношении определяет его степень. 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DDC8AE8-9F99-4A28-B4FC-729607B08856}"/>
              </a:ext>
            </a:extLst>
          </p:cNvPr>
          <p:cNvSpPr txBox="1"/>
          <p:nvPr/>
        </p:nvSpPr>
        <p:spPr>
          <a:xfrm>
            <a:off x="642486" y="4339365"/>
            <a:ext cx="23605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b="1" dirty="0"/>
              <a:t>Ключи отношения: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608116E-0799-42B2-9EA4-1BCF1F6B0549}"/>
              </a:ext>
            </a:extLst>
          </p:cNvPr>
          <p:cNvSpPr txBox="1"/>
          <p:nvPr/>
        </p:nvSpPr>
        <p:spPr>
          <a:xfrm>
            <a:off x="642486" y="4647142"/>
            <a:ext cx="6097604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400" b="1" dirty="0">
                <a:solidFill>
                  <a:srgbClr val="C00000"/>
                </a:solidFill>
              </a:rPr>
              <a:t>Первичный ключ </a:t>
            </a:r>
            <a:r>
              <a:rPr lang="ru-RU" sz="1400" b="1" dirty="0"/>
              <a:t>— это ключ, который однозначно идентифицирует таблицу. Он не имеет нулевых значений.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ru-RU" sz="1400" b="1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400" b="1" dirty="0">
                <a:solidFill>
                  <a:srgbClr val="C00000"/>
                </a:solidFill>
              </a:rPr>
              <a:t>Внешний ключ </a:t>
            </a:r>
            <a:r>
              <a:rPr lang="ru-RU" sz="1400" b="1" dirty="0"/>
              <a:t>— относится к первичному ключу какой-либо другой таблицы. Он допускает только те значения, которые появляются в первичном ключе таблицы, на которую он ссылается.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6AB0FE-C77B-6432-CBB9-CDBED14F11E6}"/>
              </a:ext>
            </a:extLst>
          </p:cNvPr>
          <p:cNvSpPr txBox="1"/>
          <p:nvPr/>
        </p:nvSpPr>
        <p:spPr>
          <a:xfrm>
            <a:off x="11534742" y="332485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Rectangle 18">
            <a:extLst>
              <a:ext uri="{FF2B5EF4-FFF2-40B4-BE49-F238E27FC236}">
                <a16:creationId xmlns:a16="http://schemas.microsoft.com/office/drawing/2014/main" id="{0E905B69-BC14-9BA8-F645-A7F4F1EA189A}"/>
              </a:ext>
            </a:extLst>
          </p:cNvPr>
          <p:cNvSpPr/>
          <p:nvPr/>
        </p:nvSpPr>
        <p:spPr>
          <a:xfrm>
            <a:off x="11632353" y="2459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  <a:latin typeface="Sansation" pitchFamily="2" charset="0"/>
              </a:rPr>
              <a:t>12</a:t>
            </a:r>
            <a:endParaRPr lang="mk-MK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3231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9815D3A-5270-4B0E-BD1E-89BBE93E8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3298" y="26831"/>
            <a:ext cx="9598702" cy="654206"/>
          </a:xfrm>
        </p:spPr>
        <p:txBody>
          <a:bodyPr>
            <a:normAutofit/>
          </a:bodyPr>
          <a:lstStyle/>
          <a:p>
            <a:r>
              <a:rPr lang="ru-RU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Реляционные базы данных</a:t>
            </a: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7E71641F-7A3C-4556-B861-7120934F916C}"/>
              </a:ext>
            </a:extLst>
          </p:cNvPr>
          <p:cNvSpPr txBox="1">
            <a:spLocks/>
          </p:cNvSpPr>
          <p:nvPr/>
        </p:nvSpPr>
        <p:spPr>
          <a:xfrm>
            <a:off x="11513565" y="6207538"/>
            <a:ext cx="387246" cy="3570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500" b="1" dirty="0"/>
              <a:t>13</a:t>
            </a:r>
            <a:endParaRPr lang="ru-RU" sz="15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F1C12D7-4CAE-4ADB-9B81-E94C5442390D}"/>
              </a:ext>
            </a:extLst>
          </p:cNvPr>
          <p:cNvSpPr txBox="1"/>
          <p:nvPr/>
        </p:nvSpPr>
        <p:spPr>
          <a:xfrm>
            <a:off x="854242" y="681038"/>
            <a:ext cx="173905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b="1" dirty="0"/>
              <a:t>Преимущества: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037FD8A-45E4-47B4-B705-51AB3186191B}"/>
              </a:ext>
            </a:extLst>
          </p:cNvPr>
          <p:cNvSpPr txBox="1"/>
          <p:nvPr/>
        </p:nvSpPr>
        <p:spPr>
          <a:xfrm>
            <a:off x="738739" y="960473"/>
            <a:ext cx="6124074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400" b="1" dirty="0"/>
              <a:t>одна из самых </a:t>
            </a:r>
            <a:r>
              <a:rPr lang="ru-RU" sz="1400" b="1" dirty="0">
                <a:solidFill>
                  <a:srgbClr val="C00000"/>
                </a:solidFill>
              </a:rPr>
              <a:t>популярных</a:t>
            </a:r>
            <a:r>
              <a:rPr lang="ru-RU" sz="1400" b="1" dirty="0"/>
              <a:t> используемых моделей баз данных.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400" b="1" dirty="0">
                <a:solidFill>
                  <a:srgbClr val="C00000"/>
                </a:solidFill>
              </a:rPr>
              <a:t>изменения в структуре базы </a:t>
            </a:r>
            <a:r>
              <a:rPr lang="ru-RU" sz="1400" b="1" dirty="0"/>
              <a:t>данных не влияют на доступ к данным.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b="1" dirty="0"/>
              <a:t>простое для понимание </a:t>
            </a:r>
            <a:r>
              <a:rPr lang="ru-RU" sz="1400" b="1" dirty="0">
                <a:solidFill>
                  <a:srgbClr val="C00000"/>
                </a:solidFill>
              </a:rPr>
              <a:t>табличное представление</a:t>
            </a:r>
            <a:r>
              <a:rPr lang="ru-RU" sz="1400" b="1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1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b="1" dirty="0">
                <a:solidFill>
                  <a:srgbClr val="C00000"/>
                </a:solidFill>
              </a:rPr>
              <a:t>концепция независимости структуры </a:t>
            </a:r>
            <a:r>
              <a:rPr lang="ru-RU" sz="1400" b="1" dirty="0"/>
              <a:t>и </a:t>
            </a:r>
            <a:r>
              <a:rPr lang="ru-RU" sz="1400" b="1" dirty="0">
                <a:solidFill>
                  <a:srgbClr val="C00000"/>
                </a:solidFill>
              </a:rPr>
              <a:t>концепция независимости данных</a:t>
            </a:r>
            <a:r>
              <a:rPr lang="ru-RU" sz="1400" b="1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b="1" dirty="0">
                <a:solidFill>
                  <a:srgbClr val="C00000"/>
                </a:solidFill>
              </a:rPr>
              <a:t>поддержка безопасности</a:t>
            </a:r>
            <a:r>
              <a:rPr lang="ru-RU" sz="1400" b="1" dirty="0"/>
              <a:t>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86A77CA-B77D-4B82-8B14-0595255F0672}"/>
              </a:ext>
            </a:extLst>
          </p:cNvPr>
          <p:cNvSpPr txBox="1"/>
          <p:nvPr/>
        </p:nvSpPr>
        <p:spPr>
          <a:xfrm>
            <a:off x="854242" y="3116126"/>
            <a:ext cx="173905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b="1" dirty="0"/>
              <a:t>Недостатки: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3190576-39D7-43C9-BEAC-5D36C46778D5}"/>
              </a:ext>
            </a:extLst>
          </p:cNvPr>
          <p:cNvSpPr txBox="1"/>
          <p:nvPr/>
        </p:nvSpPr>
        <p:spPr>
          <a:xfrm>
            <a:off x="738738" y="3462260"/>
            <a:ext cx="6220861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400" b="1" dirty="0">
                <a:solidFill>
                  <a:srgbClr val="1054B0"/>
                </a:solidFill>
              </a:rPr>
              <a:t>Отображение объектов </a:t>
            </a:r>
            <a:r>
              <a:rPr lang="ru-RU" sz="1400" b="1" dirty="0"/>
              <a:t>в реляционной базе данных очень сложно.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1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b="1" dirty="0"/>
              <a:t>В реляционной модели отсутствует </a:t>
            </a:r>
            <a:r>
              <a:rPr lang="ru-RU" sz="1400" b="1" dirty="0">
                <a:solidFill>
                  <a:srgbClr val="1054B0"/>
                </a:solidFill>
              </a:rPr>
              <a:t>объектно-ориентированная парадигма</a:t>
            </a:r>
            <a:r>
              <a:rPr lang="ru-RU" sz="1400" b="1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1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b="1" dirty="0"/>
              <a:t>сложно обеспечить целостность данных. Реляционная модель не подходит для </a:t>
            </a:r>
            <a:r>
              <a:rPr lang="ru-RU" sz="1400" b="1" dirty="0">
                <a:solidFill>
                  <a:srgbClr val="1054B0"/>
                </a:solidFill>
              </a:rPr>
              <a:t>огромной базы данных</a:t>
            </a:r>
            <a:r>
              <a:rPr lang="ru-RU" sz="1400" b="1" dirty="0"/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ru-RU" sz="1400" b="1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400" b="1" dirty="0"/>
              <a:t>Простота дизайна может привести к </a:t>
            </a:r>
            <a:r>
              <a:rPr lang="ru-RU" sz="1400" b="1" dirty="0">
                <a:solidFill>
                  <a:srgbClr val="1054B0"/>
                </a:solidFill>
              </a:rPr>
              <a:t>плохому дизайну</a:t>
            </a:r>
            <a:r>
              <a:rPr lang="ru-RU" sz="1400" b="1" dirty="0"/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ru-RU" sz="1400" b="1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400" b="1" dirty="0"/>
              <a:t>Система реляционных баз данных скрывает от пользователей сложности реализации и детали </a:t>
            </a:r>
            <a:r>
              <a:rPr lang="ru-RU" sz="1400" b="1" dirty="0">
                <a:solidFill>
                  <a:srgbClr val="1054B0"/>
                </a:solidFill>
              </a:rPr>
              <a:t>физического хранения данных</a:t>
            </a:r>
            <a:r>
              <a:rPr lang="ru-RU" sz="1400" b="1" dirty="0"/>
              <a:t>.</a:t>
            </a:r>
          </a:p>
        </p:txBody>
      </p:sp>
      <p:pic>
        <p:nvPicPr>
          <p:cNvPr id="2050" name="Picture 2" descr="Running a Postgres database from scratch | by Senna Semakula-Buuza | Medium">
            <a:extLst>
              <a:ext uri="{FF2B5EF4-FFF2-40B4-BE49-F238E27FC236}">
                <a16:creationId xmlns:a16="http://schemas.microsoft.com/office/drawing/2014/main" id="{780072B4-F56A-4BB8-AFC4-2A7B76293F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8012" y="681037"/>
            <a:ext cx="1490161" cy="1121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SQLite Tutorial - An Easy Way to Master SQLite Fast">
            <a:extLst>
              <a:ext uri="{FF2B5EF4-FFF2-40B4-BE49-F238E27FC236}">
                <a16:creationId xmlns:a16="http://schemas.microsoft.com/office/drawing/2014/main" id="{ABCDBF6C-1A44-454C-9600-57AD21C62B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8702" y="681037"/>
            <a:ext cx="2102769" cy="990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86899DA-0F20-40DF-AB5E-189366AE88CB}"/>
              </a:ext>
            </a:extLst>
          </p:cNvPr>
          <p:cNvSpPr txBox="1"/>
          <p:nvPr/>
        </p:nvSpPr>
        <p:spPr>
          <a:xfrm>
            <a:off x="7164312" y="2134708"/>
            <a:ext cx="4868779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1400" b="1" dirty="0">
                <a:solidFill>
                  <a:srgbClr val="C00000"/>
                </a:solidFill>
              </a:rPr>
              <a:t>SQLite</a:t>
            </a:r>
            <a:r>
              <a:rPr lang="ru-RU" sz="1400" b="1" dirty="0"/>
              <a:t> — это встроенная система управления базами данных, - это бессерверная СУБД, которая может работать внутри.</a:t>
            </a:r>
            <a:endParaRPr lang="en-US" sz="1400" b="1" dirty="0"/>
          </a:p>
          <a:p>
            <a:pPr algn="just"/>
            <a:endParaRPr lang="en-US" sz="1400" b="1" dirty="0"/>
          </a:p>
          <a:p>
            <a:pPr algn="just"/>
            <a:r>
              <a:rPr lang="ru-RU" sz="1400" b="1" dirty="0"/>
              <a:t>Отсутствует поддержка нескольких пользователей.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8E96191-8EB2-4C57-BD72-BDCB4E71BDCC}"/>
              </a:ext>
            </a:extLst>
          </p:cNvPr>
          <p:cNvSpPr txBox="1"/>
          <p:nvPr/>
        </p:nvSpPr>
        <p:spPr>
          <a:xfrm>
            <a:off x="7164312" y="3609787"/>
            <a:ext cx="4787299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1400" b="1" dirty="0">
                <a:solidFill>
                  <a:srgbClr val="C00000"/>
                </a:solidFill>
              </a:rPr>
              <a:t>СУБД PostgreSQL </a:t>
            </a:r>
            <a:r>
              <a:rPr lang="ru-RU" sz="1400" b="1" dirty="0"/>
              <a:t>использует модель клиент-сервер и требует, чтобы сервер базы данных был установлен и работал в сети. </a:t>
            </a:r>
            <a:endParaRPr lang="en-US" sz="1400" b="1" dirty="0"/>
          </a:p>
          <a:p>
            <a:pPr algn="just"/>
            <a:endParaRPr lang="en-US" sz="1400" b="1" dirty="0"/>
          </a:p>
          <a:p>
            <a:pPr algn="just"/>
            <a:r>
              <a:rPr lang="ru-RU" sz="1400" b="1" dirty="0"/>
              <a:t>Он имеет блестящую поддержку многопользовательского режима и нескольких уровней разрешений.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C45E93-325F-A2BD-259E-D44B7990C197}"/>
              </a:ext>
            </a:extLst>
          </p:cNvPr>
          <p:cNvSpPr txBox="1"/>
          <p:nvPr/>
        </p:nvSpPr>
        <p:spPr>
          <a:xfrm>
            <a:off x="11534742" y="332485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Rectangle 18">
            <a:extLst>
              <a:ext uri="{FF2B5EF4-FFF2-40B4-BE49-F238E27FC236}">
                <a16:creationId xmlns:a16="http://schemas.microsoft.com/office/drawing/2014/main" id="{24118512-8471-34F9-66A2-B12DD7D0BD25}"/>
              </a:ext>
            </a:extLst>
          </p:cNvPr>
          <p:cNvSpPr/>
          <p:nvPr/>
        </p:nvSpPr>
        <p:spPr>
          <a:xfrm>
            <a:off x="11632353" y="2459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  <a:latin typeface="Sansation" pitchFamily="2" charset="0"/>
              </a:rPr>
              <a:t>1</a:t>
            </a:r>
            <a:r>
              <a:rPr lang="ru-RU" sz="1000" b="1" dirty="0">
                <a:solidFill>
                  <a:schemeClr val="bg1"/>
                </a:solidFill>
                <a:latin typeface="Sansation" pitchFamily="2" charset="0"/>
              </a:rPr>
              <a:t>3</a:t>
            </a:r>
            <a:endParaRPr lang="mk-MK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60292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9815D3A-5270-4B0E-BD1E-89BBE93E8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3298" y="26831"/>
            <a:ext cx="9598702" cy="654206"/>
          </a:xfrm>
        </p:spPr>
        <p:txBody>
          <a:bodyPr>
            <a:normAutofit/>
          </a:bodyPr>
          <a:lstStyle/>
          <a:p>
            <a:r>
              <a:rPr lang="ru-RU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Базы данных SQL и NoSQL</a:t>
            </a: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7E71641F-7A3C-4556-B861-7120934F916C}"/>
              </a:ext>
            </a:extLst>
          </p:cNvPr>
          <p:cNvSpPr txBox="1">
            <a:spLocks/>
          </p:cNvSpPr>
          <p:nvPr/>
        </p:nvSpPr>
        <p:spPr>
          <a:xfrm>
            <a:off x="11513565" y="6207538"/>
            <a:ext cx="387246" cy="3570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1500" b="1" dirty="0"/>
              <a:t>1</a:t>
            </a:r>
            <a:r>
              <a:rPr lang="en-US" sz="1500" b="1" dirty="0"/>
              <a:t>4</a:t>
            </a:r>
            <a:endParaRPr lang="ru-RU" sz="1500" b="1" dirty="0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95FB621A-D535-46B0-8A1B-BBFAFCEFC50E}"/>
              </a:ext>
            </a:extLst>
          </p:cNvPr>
          <p:cNvSpPr/>
          <p:nvPr/>
        </p:nvSpPr>
        <p:spPr>
          <a:xfrm>
            <a:off x="662539" y="604531"/>
            <a:ext cx="10866921" cy="8506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  <a:spcAft>
                <a:spcPts val="0"/>
              </a:spcAft>
            </a:pPr>
            <a:r>
              <a:rPr lang="ru-RU" sz="1400" b="1" dirty="0">
                <a:solidFill>
                  <a:srgbClr val="C00000"/>
                </a:solidFill>
              </a:rPr>
              <a:t>SQL, </a:t>
            </a:r>
            <a:r>
              <a:rPr lang="ru-RU" sz="1400" b="1" dirty="0"/>
              <a:t>сокращение от </a:t>
            </a:r>
            <a:r>
              <a:rPr lang="ru-RU" sz="1400" b="1" dirty="0" err="1">
                <a:solidFill>
                  <a:srgbClr val="C00000"/>
                </a:solidFill>
              </a:rPr>
              <a:t>Structured</a:t>
            </a:r>
            <a:r>
              <a:rPr lang="ru-RU" sz="1400" b="1" dirty="0">
                <a:solidFill>
                  <a:srgbClr val="C00000"/>
                </a:solidFill>
              </a:rPr>
              <a:t> </a:t>
            </a:r>
            <a:r>
              <a:rPr lang="ru-RU" sz="1400" b="1" dirty="0" err="1">
                <a:solidFill>
                  <a:srgbClr val="C00000"/>
                </a:solidFill>
              </a:rPr>
              <a:t>Query</a:t>
            </a:r>
            <a:r>
              <a:rPr lang="ru-RU" sz="1400" b="1" dirty="0">
                <a:solidFill>
                  <a:srgbClr val="C00000"/>
                </a:solidFill>
              </a:rPr>
              <a:t> </a:t>
            </a:r>
            <a:r>
              <a:rPr lang="ru-RU" sz="1400" b="1" dirty="0" err="1">
                <a:solidFill>
                  <a:srgbClr val="C00000"/>
                </a:solidFill>
              </a:rPr>
              <a:t>Language</a:t>
            </a:r>
            <a:r>
              <a:rPr lang="ru-RU" sz="1400" b="1" dirty="0">
                <a:solidFill>
                  <a:srgbClr val="C00000"/>
                </a:solidFill>
              </a:rPr>
              <a:t>, </a:t>
            </a:r>
            <a:r>
              <a:rPr lang="ru-RU" sz="1400" b="1" dirty="0"/>
              <a:t>представляет собой язык программирования, который используется для управления данными в реляционных базах данных. Реляционные базы данных используют отношения (обычно называемые таблицами) для хранения данных, а затем сопоставляют эти данные, используя общие характеристики в наборе данных.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CB82E799-7887-4F84-BEBF-687C60D4A51C}"/>
              </a:ext>
            </a:extLst>
          </p:cNvPr>
          <p:cNvSpPr/>
          <p:nvPr/>
        </p:nvSpPr>
        <p:spPr>
          <a:xfrm>
            <a:off x="662538" y="1492892"/>
            <a:ext cx="10866921" cy="8506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  <a:spcAft>
                <a:spcPts val="0"/>
              </a:spcAft>
            </a:pPr>
            <a:r>
              <a:rPr lang="ru-RU" sz="1400" b="1" dirty="0">
                <a:solidFill>
                  <a:srgbClr val="C00000"/>
                </a:solidFill>
              </a:rPr>
              <a:t>Концепция баз данных NoSQL </a:t>
            </a:r>
            <a:r>
              <a:rPr lang="ru-RU" sz="1400" b="1" dirty="0"/>
              <a:t>стала популярной среди таких интернет-гигантов, как </a:t>
            </a:r>
            <a:r>
              <a:rPr lang="ru-RU" sz="1400" b="1" dirty="0">
                <a:solidFill>
                  <a:srgbClr val="1054B0"/>
                </a:solidFill>
              </a:rPr>
              <a:t>Google</a:t>
            </a:r>
            <a:r>
              <a:rPr lang="ru-RU" sz="1400" b="1" dirty="0"/>
              <a:t> , </a:t>
            </a:r>
            <a:r>
              <a:rPr lang="ru-RU" sz="1400" b="1" dirty="0">
                <a:solidFill>
                  <a:srgbClr val="1054B0"/>
                </a:solidFill>
              </a:rPr>
              <a:t>Facebook</a:t>
            </a:r>
            <a:r>
              <a:rPr lang="ru-RU" sz="1400" b="1" dirty="0"/>
              <a:t> , </a:t>
            </a:r>
            <a:r>
              <a:rPr lang="ru-RU" sz="1400" b="1" dirty="0">
                <a:solidFill>
                  <a:srgbClr val="1054B0"/>
                </a:solidFill>
              </a:rPr>
              <a:t>Amazon</a:t>
            </a:r>
            <a:r>
              <a:rPr lang="ru-RU" sz="1400" b="1" dirty="0"/>
              <a:t> и т.д., которые имеют дело с огромными объемами данных. Время отклика системы становится медленным, когда СУБД используется для больших объемов данных.</a:t>
            </a:r>
          </a:p>
        </p:txBody>
      </p:sp>
      <p:pic>
        <p:nvPicPr>
          <p:cNvPr id="2052" name="Picture 4" descr="Compare Relational and NoSQL Databases - Design the Logical Model of Your  Relational Database - OpenClassrooms">
            <a:extLst>
              <a:ext uri="{FF2B5EF4-FFF2-40B4-BE49-F238E27FC236}">
                <a16:creationId xmlns:a16="http://schemas.microsoft.com/office/drawing/2014/main" id="{6B20AC6B-23A4-40B8-BEAE-3FDCB3104F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359" y="2381253"/>
            <a:ext cx="5135789" cy="2888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7">
            <a:extLst>
              <a:ext uri="{FF2B5EF4-FFF2-40B4-BE49-F238E27FC236}">
                <a16:creationId xmlns:a16="http://schemas.microsoft.com/office/drawing/2014/main" id="{26B1758F-D13E-40E9-AE5A-181066E319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034" y="5332789"/>
            <a:ext cx="1512887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10">
            <a:extLst>
              <a:ext uri="{FF2B5EF4-FFF2-40B4-BE49-F238E27FC236}">
                <a16:creationId xmlns:a16="http://schemas.microsoft.com/office/drawing/2014/main" id="{8AB3DCF9-C0B1-4061-ADCB-F3B7A6CB81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7048" y="5053389"/>
            <a:ext cx="952500" cy="95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5" descr="MongoDB">
            <a:extLst>
              <a:ext uri="{FF2B5EF4-FFF2-40B4-BE49-F238E27FC236}">
                <a16:creationId xmlns:a16="http://schemas.microsoft.com/office/drawing/2014/main" id="{67708E27-EAB6-4B08-94C3-BC684B2C4B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5852" y="5255795"/>
            <a:ext cx="1644650" cy="547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1">
            <a:extLst>
              <a:ext uri="{FF2B5EF4-FFF2-40B4-BE49-F238E27FC236}">
                <a16:creationId xmlns:a16="http://schemas.microsoft.com/office/drawing/2014/main" id="{82798BF6-5DDD-4DFE-B6B5-9624982A70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7755" y="5191796"/>
            <a:ext cx="954088" cy="866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" name="Picture 12">
            <a:extLst>
              <a:ext uri="{FF2B5EF4-FFF2-40B4-BE49-F238E27FC236}">
                <a16:creationId xmlns:a16="http://schemas.microsoft.com/office/drawing/2014/main" id="{C5506BA9-5490-4B91-AF51-8F54C8D8E0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059" y="6005889"/>
            <a:ext cx="1081087" cy="708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" name="Picture 13">
            <a:extLst>
              <a:ext uri="{FF2B5EF4-FFF2-40B4-BE49-F238E27FC236}">
                <a16:creationId xmlns:a16="http://schemas.microsoft.com/office/drawing/2014/main" id="{B2C6DEF1-9149-4F85-9348-DC477C0E84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116" y="5978107"/>
            <a:ext cx="1122363" cy="763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A2EB93D-1A5D-4360-9EB7-94B37C6C588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92841" y="6057991"/>
            <a:ext cx="1624914" cy="60382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AD93C17-097F-44F9-8DAC-3869D2A0C9A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59081" y="6161925"/>
            <a:ext cx="1673834" cy="53084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4005B1B-DBE4-48C5-AEB0-5A65A3C94B2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665270" y="5135783"/>
            <a:ext cx="1175133" cy="546917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6B0A1A51-06F6-4504-8B18-2C003D68050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427152" y="5920790"/>
            <a:ext cx="1175133" cy="78606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21055E0-F9CC-4FBA-B147-D63E97957B21}"/>
              </a:ext>
            </a:extLst>
          </p:cNvPr>
          <p:cNvSpPr txBox="1"/>
          <p:nvPr/>
        </p:nvSpPr>
        <p:spPr>
          <a:xfrm>
            <a:off x="4970502" y="2847215"/>
            <a:ext cx="7118516" cy="2185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 fontAlgn="base">
              <a:buFont typeface="Arial" panose="020B0604020202020204" pitchFamily="34" charset="0"/>
              <a:buChar char="•"/>
            </a:pPr>
            <a:r>
              <a:rPr lang="ru-RU" sz="1400" b="1" dirty="0">
                <a:solidFill>
                  <a:srgbClr val="C00000"/>
                </a:solidFill>
              </a:rPr>
              <a:t>Атомарность</a:t>
            </a:r>
            <a:r>
              <a:rPr lang="ru-RU" sz="1400" b="1" dirty="0"/>
              <a:t>: все изменения данных и транзакций полностью выполняются как одна операция. Никакие изменения не выполняются, если это невозможно.</a:t>
            </a:r>
            <a:endParaRPr lang="en-US" sz="1400" b="1" dirty="0"/>
          </a:p>
          <a:p>
            <a:pPr marL="285750" indent="-285750" algn="l" fontAlgn="base">
              <a:buFont typeface="Arial" panose="020B0604020202020204" pitchFamily="34" charset="0"/>
              <a:buChar char="•"/>
            </a:pPr>
            <a:endParaRPr lang="en-US" sz="800" b="1" dirty="0"/>
          </a:p>
          <a:p>
            <a:pPr marL="285750" indent="-285750" algn="l" fontAlgn="base">
              <a:buFont typeface="Arial" panose="020B0604020202020204" pitchFamily="34" charset="0"/>
              <a:buChar char="•"/>
            </a:pPr>
            <a:r>
              <a:rPr lang="ru-RU" sz="1400" b="1" dirty="0">
                <a:solidFill>
                  <a:srgbClr val="C00000"/>
                </a:solidFill>
              </a:rPr>
              <a:t>Непротиворечивость</a:t>
            </a:r>
            <a:r>
              <a:rPr lang="ru-RU" sz="1400" b="1" dirty="0"/>
              <a:t>: данные должны быть непротиворечивыми и действительными в начале и завершении транзакции.</a:t>
            </a:r>
            <a:endParaRPr lang="en-US" sz="1400" b="1" dirty="0"/>
          </a:p>
          <a:p>
            <a:pPr marL="285750" indent="-285750" algn="l" fontAlgn="base">
              <a:buFont typeface="Arial" panose="020B0604020202020204" pitchFamily="34" charset="0"/>
              <a:buChar char="•"/>
            </a:pPr>
            <a:endParaRPr lang="en-US" sz="800" b="1" dirty="0"/>
          </a:p>
          <a:p>
            <a:pPr marL="285750" indent="-285750" algn="l" fontAlgn="base">
              <a:buFont typeface="Arial" panose="020B0604020202020204" pitchFamily="34" charset="0"/>
              <a:buChar char="•"/>
            </a:pPr>
            <a:r>
              <a:rPr lang="ru-RU" sz="1400" b="1" dirty="0">
                <a:solidFill>
                  <a:srgbClr val="C00000"/>
                </a:solidFill>
              </a:rPr>
              <a:t>Изоляция</a:t>
            </a:r>
            <a:r>
              <a:rPr lang="ru-RU" sz="1400" b="1" dirty="0"/>
              <a:t>: Транзакции выполняются синхронно, без какой-либо конкуренции. Они действуют так, как если бы они происходили последовательно.</a:t>
            </a:r>
            <a:endParaRPr lang="en-US" sz="1400" b="1" dirty="0"/>
          </a:p>
          <a:p>
            <a:pPr marL="285750" indent="-285750" algn="l" fontAlgn="base">
              <a:buFont typeface="Arial" panose="020B0604020202020204" pitchFamily="34" charset="0"/>
              <a:buChar char="•"/>
            </a:pPr>
            <a:endParaRPr lang="en-US" sz="800" b="1" dirty="0"/>
          </a:p>
          <a:p>
            <a:pPr marL="285750" indent="-285750" algn="l" fontAlgn="base">
              <a:buFont typeface="Arial" panose="020B0604020202020204" pitchFamily="34" charset="0"/>
              <a:buChar char="•"/>
            </a:pPr>
            <a:r>
              <a:rPr lang="ru-RU" sz="1400" b="1" dirty="0">
                <a:solidFill>
                  <a:srgbClr val="C00000"/>
                </a:solidFill>
              </a:rPr>
              <a:t>Долговечность</a:t>
            </a:r>
            <a:r>
              <a:rPr lang="ru-RU" sz="1400" b="1" dirty="0"/>
              <a:t>: после завершения транзакции связанные с ней данные становятся постоянными и не могут быть изменены.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32D03318-EB62-4919-AFB1-B0F2E06E0F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0402" y="2006774"/>
            <a:ext cx="2513985" cy="896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498CFB8-4B8C-7CAD-5186-779A1D477858}"/>
              </a:ext>
            </a:extLst>
          </p:cNvPr>
          <p:cNvSpPr txBox="1"/>
          <p:nvPr/>
        </p:nvSpPr>
        <p:spPr>
          <a:xfrm>
            <a:off x="11534742" y="332485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Rectangle 18">
            <a:extLst>
              <a:ext uri="{FF2B5EF4-FFF2-40B4-BE49-F238E27FC236}">
                <a16:creationId xmlns:a16="http://schemas.microsoft.com/office/drawing/2014/main" id="{5A8C784B-AC49-247D-7D33-0679E9CF59DE}"/>
              </a:ext>
            </a:extLst>
          </p:cNvPr>
          <p:cNvSpPr/>
          <p:nvPr/>
        </p:nvSpPr>
        <p:spPr>
          <a:xfrm>
            <a:off x="11632353" y="2459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  <a:latin typeface="Sansation" pitchFamily="2" charset="0"/>
              </a:rPr>
              <a:t>14</a:t>
            </a:r>
            <a:endParaRPr lang="mk-MK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2628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6" dur="indefinite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8" dur="indefinit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9" dur="indefinite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9815D3A-5270-4B0E-BD1E-89BBE93E8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3298" y="26831"/>
            <a:ext cx="9598702" cy="654206"/>
          </a:xfrm>
        </p:spPr>
        <p:txBody>
          <a:bodyPr>
            <a:normAutofit/>
          </a:bodyPr>
          <a:lstStyle/>
          <a:p>
            <a:r>
              <a:rPr lang="ru-RU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База данных 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MongoDB</a:t>
            </a:r>
            <a:endParaRPr lang="ru-RU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7E71641F-7A3C-4556-B861-7120934F916C}"/>
              </a:ext>
            </a:extLst>
          </p:cNvPr>
          <p:cNvSpPr txBox="1">
            <a:spLocks/>
          </p:cNvSpPr>
          <p:nvPr/>
        </p:nvSpPr>
        <p:spPr>
          <a:xfrm>
            <a:off x="11530498" y="6207538"/>
            <a:ext cx="387246" cy="3570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1500" b="1" dirty="0"/>
              <a:t>1</a:t>
            </a:r>
            <a:r>
              <a:rPr lang="en-US" sz="1500" b="1" dirty="0"/>
              <a:t>5</a:t>
            </a:r>
            <a:endParaRPr lang="ru-RU" sz="1500" b="1" dirty="0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95FB621A-D535-46B0-8A1B-BBFAFCEFC50E}"/>
              </a:ext>
            </a:extLst>
          </p:cNvPr>
          <p:cNvSpPr/>
          <p:nvPr/>
        </p:nvSpPr>
        <p:spPr>
          <a:xfrm>
            <a:off x="895148" y="604532"/>
            <a:ext cx="7271177" cy="5921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  <a:spcAft>
                <a:spcPts val="0"/>
              </a:spcAft>
            </a:pPr>
            <a:r>
              <a:rPr lang="ru-RU" sz="1400" b="1" dirty="0">
                <a:solidFill>
                  <a:srgbClr val="C00000"/>
                </a:solidFill>
              </a:rPr>
              <a:t>MongoDB </a:t>
            </a:r>
            <a:r>
              <a:rPr lang="ru-RU" sz="1400" b="1" dirty="0"/>
              <a:t>— это </a:t>
            </a:r>
            <a:r>
              <a:rPr lang="ru-RU" sz="1400" b="1" dirty="0">
                <a:solidFill>
                  <a:srgbClr val="1054B0"/>
                </a:solidFill>
              </a:rPr>
              <a:t>документно-ориентированная база данных</a:t>
            </a:r>
            <a:r>
              <a:rPr lang="ru-RU" sz="1400" b="1" dirty="0"/>
              <a:t> с открытым исходным кодом, разработанная с учетом как масштабируемости, так и гибкости разработки.</a:t>
            </a:r>
            <a:endParaRPr lang="en-US" sz="1400" b="1" dirty="0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A676543C-86BA-4693-AAB6-2530BE498D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8017" y="3429000"/>
            <a:ext cx="5713996" cy="3148176"/>
          </a:xfrm>
          <a:prstGeom prst="rect">
            <a:avLst/>
          </a:prstGeom>
        </p:spPr>
      </p:pic>
      <p:pic>
        <p:nvPicPr>
          <p:cNvPr id="3074" name="Picture 2" descr="Introduction to MongoDB - CodeProject">
            <a:extLst>
              <a:ext uri="{FF2B5EF4-FFF2-40B4-BE49-F238E27FC236}">
                <a16:creationId xmlns:a16="http://schemas.microsoft.com/office/drawing/2014/main" id="{2F53B9CA-422F-499E-B03E-D07B3C3F8B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6325" y="810740"/>
            <a:ext cx="3884337" cy="2319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70D5DF7-2406-4580-B87D-36BB4FECA3D0}"/>
              </a:ext>
            </a:extLst>
          </p:cNvPr>
          <p:cNvSpPr txBox="1"/>
          <p:nvPr/>
        </p:nvSpPr>
        <p:spPr>
          <a:xfrm>
            <a:off x="843200" y="4042911"/>
            <a:ext cx="4170145" cy="13677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ru-RU" sz="1400" b="1" dirty="0"/>
              <a:t>Вместо того, чтобы хранить ваши данные в таблицах и строках, как в реляционной базе данных, в MongoDB хранятся JSON-подобные документы с динамическими схемами (или без схемы).</a:t>
            </a:r>
          </a:p>
        </p:txBody>
      </p:sp>
      <p:pic>
        <p:nvPicPr>
          <p:cNvPr id="3078" name="Picture 6" descr="Get Started With MongoDB | MongoDB">
            <a:extLst>
              <a:ext uri="{FF2B5EF4-FFF2-40B4-BE49-F238E27FC236}">
                <a16:creationId xmlns:a16="http://schemas.microsoft.com/office/drawing/2014/main" id="{890AF21E-E44A-4017-AFA4-1367A3AC46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148" y="1330542"/>
            <a:ext cx="4292869" cy="2578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8570BF5-D652-3BD7-49FE-B97DA5A75490}"/>
              </a:ext>
            </a:extLst>
          </p:cNvPr>
          <p:cNvSpPr txBox="1"/>
          <p:nvPr/>
        </p:nvSpPr>
        <p:spPr>
          <a:xfrm>
            <a:off x="11534742" y="332485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Rectangle 18">
            <a:extLst>
              <a:ext uri="{FF2B5EF4-FFF2-40B4-BE49-F238E27FC236}">
                <a16:creationId xmlns:a16="http://schemas.microsoft.com/office/drawing/2014/main" id="{5A2ECCA0-2631-D7B2-431D-FC62E197A803}"/>
              </a:ext>
            </a:extLst>
          </p:cNvPr>
          <p:cNvSpPr/>
          <p:nvPr/>
        </p:nvSpPr>
        <p:spPr>
          <a:xfrm>
            <a:off x="11632353" y="2459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15</a:t>
            </a:r>
            <a:endParaRPr lang="mk-MK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41358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9815D3A-5270-4B0E-BD1E-89BBE93E8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3298" y="26831"/>
            <a:ext cx="9598702" cy="654206"/>
          </a:xfrm>
        </p:spPr>
        <p:txBody>
          <a:bodyPr>
            <a:normAutofit/>
          </a:bodyPr>
          <a:lstStyle/>
          <a:p>
            <a:r>
              <a:rPr lang="ru-RU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База данных 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MongoDB</a:t>
            </a:r>
            <a:endParaRPr lang="ru-RU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7E71641F-7A3C-4556-B861-7120934F916C}"/>
              </a:ext>
            </a:extLst>
          </p:cNvPr>
          <p:cNvSpPr txBox="1">
            <a:spLocks/>
          </p:cNvSpPr>
          <p:nvPr/>
        </p:nvSpPr>
        <p:spPr>
          <a:xfrm>
            <a:off x="11513565" y="6207538"/>
            <a:ext cx="387246" cy="3570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1500" b="1" dirty="0"/>
              <a:t>1</a:t>
            </a:r>
            <a:r>
              <a:rPr lang="en-US" sz="1500" b="1" dirty="0"/>
              <a:t>6</a:t>
            </a:r>
            <a:endParaRPr lang="ru-RU" sz="15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9D50DDC-4344-47D6-B3A0-DDD0BA774CDD}"/>
              </a:ext>
            </a:extLst>
          </p:cNvPr>
          <p:cNvSpPr txBox="1"/>
          <p:nvPr/>
        </p:nvSpPr>
        <p:spPr>
          <a:xfrm>
            <a:off x="519552" y="948421"/>
            <a:ext cx="609760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b="1" dirty="0"/>
              <a:t>MongoDB не нуждается в какой-либо предопределенной схеме данных.</a:t>
            </a:r>
          </a:p>
          <a:p>
            <a:endParaRPr lang="en-US" sz="1400" b="1" dirty="0"/>
          </a:p>
          <a:p>
            <a:r>
              <a:rPr lang="ru-RU" sz="1400" b="1" dirty="0"/>
              <a:t>В каждом документе могут быть разные данные!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ED1C527-1BCD-4188-9138-F807FB980F81}"/>
              </a:ext>
            </a:extLst>
          </p:cNvPr>
          <p:cNvSpPr txBox="1"/>
          <p:nvPr/>
        </p:nvSpPr>
        <p:spPr>
          <a:xfrm>
            <a:off x="7647255" y="3622291"/>
            <a:ext cx="4239795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b="1" dirty="0"/>
              <a:t>Документоориентированное хранилище</a:t>
            </a:r>
            <a:endParaRPr lang="en-US" sz="1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b="1" dirty="0"/>
              <a:t>Полная поддержка индексов</a:t>
            </a:r>
            <a:endParaRPr lang="en-US" sz="1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b="1" dirty="0"/>
              <a:t>Репликация и высокая доступность</a:t>
            </a:r>
            <a:endParaRPr lang="en-US" sz="1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b="1" dirty="0"/>
              <a:t>Авто-</a:t>
            </a:r>
            <a:r>
              <a:rPr lang="ru-RU" sz="1400" b="1" dirty="0" err="1"/>
              <a:t>шардинг</a:t>
            </a:r>
            <a:endParaRPr lang="en-US" sz="1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b="1" dirty="0"/>
              <a:t>Агрегация</a:t>
            </a:r>
            <a:endParaRPr lang="en-US" sz="1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b="1" dirty="0"/>
              <a:t>Различные API</a:t>
            </a:r>
            <a:r>
              <a:rPr lang="en-US" sz="1400" b="1" dirty="0"/>
              <a:t>: </a:t>
            </a:r>
            <a:r>
              <a:rPr lang="ru-RU" sz="1400" b="1" dirty="0"/>
              <a:t>JavaScript, Python, </a:t>
            </a:r>
            <a:r>
              <a:rPr lang="ru-RU" sz="1400" b="1" dirty="0" err="1"/>
              <a:t>Ruby</a:t>
            </a:r>
            <a:r>
              <a:rPr lang="ru-RU" sz="1400" b="1" dirty="0"/>
              <a:t>, </a:t>
            </a:r>
            <a:r>
              <a:rPr lang="ru-RU" sz="1400" b="1" dirty="0" err="1"/>
              <a:t>Perl</a:t>
            </a:r>
            <a:r>
              <a:rPr lang="ru-RU" sz="1400" b="1" dirty="0"/>
              <a:t>, Java, Java, Scala, C#, C++, </a:t>
            </a:r>
            <a:r>
              <a:rPr lang="ru-RU" sz="1400" b="1" dirty="0" err="1"/>
              <a:t>Haskell</a:t>
            </a:r>
            <a:r>
              <a:rPr lang="ru-RU" sz="1400" b="1" dirty="0"/>
              <a:t>, </a:t>
            </a:r>
            <a:r>
              <a:rPr lang="ru-RU" sz="1400" b="1" dirty="0" err="1"/>
              <a:t>Erlang</a:t>
            </a:r>
            <a:endParaRPr lang="en-US" sz="1400" b="1" dirty="0"/>
          </a:p>
        </p:txBody>
      </p:sp>
      <p:pic>
        <p:nvPicPr>
          <p:cNvPr id="4098" name="Picture 2" descr="A Guide On CRUD Operations with MongoDB: 4 Easy Step">
            <a:extLst>
              <a:ext uri="{FF2B5EF4-FFF2-40B4-BE49-F238E27FC236}">
                <a16:creationId xmlns:a16="http://schemas.microsoft.com/office/drawing/2014/main" id="{D73C5FBC-BE44-464A-9A10-D5857A0141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9954" y="867999"/>
            <a:ext cx="4634399" cy="2389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DBeaver: Инструменты дизайнера схем MongoDB |  Хево Данные">
            <a:extLst>
              <a:ext uri="{FF2B5EF4-FFF2-40B4-BE49-F238E27FC236}">
                <a16:creationId xmlns:a16="http://schemas.microsoft.com/office/drawing/2014/main" id="{C71B6E0D-7DAA-4A17-9BCB-DFE11B96C1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552" y="2981937"/>
            <a:ext cx="6775723" cy="3625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B3D9B1DE-3528-402D-989D-B719E3388F6C}"/>
              </a:ext>
            </a:extLst>
          </p:cNvPr>
          <p:cNvSpPr txBox="1"/>
          <p:nvPr/>
        </p:nvSpPr>
        <p:spPr>
          <a:xfrm>
            <a:off x="519551" y="1765494"/>
            <a:ext cx="6863025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sz="1400" b="1" dirty="0" err="1">
                <a:solidFill>
                  <a:srgbClr val="C00000"/>
                </a:solidFill>
              </a:rPr>
              <a:t>DBeaver</a:t>
            </a:r>
            <a:r>
              <a:rPr lang="ru-RU" sz="1400" b="1" dirty="0"/>
              <a:t> — бесплатный инструмент для разработки схем </a:t>
            </a:r>
            <a:r>
              <a:rPr lang="ru-RU" sz="1400" b="1" dirty="0">
                <a:solidFill>
                  <a:srgbClr val="1054B0"/>
                </a:solidFill>
              </a:rPr>
              <a:t>MongoDB</a:t>
            </a:r>
            <a:r>
              <a:rPr lang="ru-RU" sz="1400" b="1" dirty="0"/>
              <a:t>. Он также поддерживает базы данных SQL, такие как </a:t>
            </a:r>
            <a:r>
              <a:rPr lang="ru-RU" sz="1400" b="1" dirty="0">
                <a:solidFill>
                  <a:srgbClr val="1054B0"/>
                </a:solidFill>
              </a:rPr>
              <a:t>MySQL</a:t>
            </a:r>
            <a:r>
              <a:rPr lang="ru-RU" sz="1400" b="1" dirty="0"/>
              <a:t>, </a:t>
            </a:r>
            <a:r>
              <a:rPr lang="ru-RU" sz="1400" b="1" dirty="0">
                <a:solidFill>
                  <a:srgbClr val="1054B0"/>
                </a:solidFill>
              </a:rPr>
              <a:t>PostgreSQL</a:t>
            </a:r>
            <a:r>
              <a:rPr lang="ru-RU" sz="1400" b="1" dirty="0"/>
              <a:t>, </a:t>
            </a:r>
            <a:r>
              <a:rPr lang="ru-RU" sz="1400" b="1" dirty="0">
                <a:solidFill>
                  <a:srgbClr val="1054B0"/>
                </a:solidFill>
              </a:rPr>
              <a:t>SQLite</a:t>
            </a:r>
            <a:r>
              <a:rPr lang="ru-RU" sz="1400" b="1" dirty="0"/>
              <a:t>, </a:t>
            </a:r>
            <a:r>
              <a:rPr lang="ru-RU" sz="1400" b="1" dirty="0" err="1">
                <a:solidFill>
                  <a:srgbClr val="1054B0"/>
                </a:solidFill>
              </a:rPr>
              <a:t>Oracle</a:t>
            </a:r>
            <a:r>
              <a:rPr lang="ru-RU" sz="1400" b="1" dirty="0"/>
              <a:t>, </a:t>
            </a:r>
            <a:r>
              <a:rPr lang="ru-RU" sz="1400" b="1" dirty="0">
                <a:solidFill>
                  <a:srgbClr val="1054B0"/>
                </a:solidFill>
              </a:rPr>
              <a:t>DB2</a:t>
            </a:r>
            <a:r>
              <a:rPr lang="ru-RU" sz="1400" b="1" dirty="0"/>
              <a:t>, </a:t>
            </a:r>
            <a:r>
              <a:rPr lang="ru-RU" sz="1400" b="1" dirty="0">
                <a:solidFill>
                  <a:srgbClr val="1054B0"/>
                </a:solidFill>
              </a:rPr>
              <a:t>SQL Server </a:t>
            </a:r>
            <a:r>
              <a:rPr lang="ru-RU" sz="1400" b="1" dirty="0"/>
              <a:t>и многие другие.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2FF78C-0162-3752-7642-4C6B53622AD9}"/>
              </a:ext>
            </a:extLst>
          </p:cNvPr>
          <p:cNvSpPr txBox="1"/>
          <p:nvPr/>
        </p:nvSpPr>
        <p:spPr>
          <a:xfrm>
            <a:off x="11534742" y="332485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Rectangle 18">
            <a:extLst>
              <a:ext uri="{FF2B5EF4-FFF2-40B4-BE49-F238E27FC236}">
                <a16:creationId xmlns:a16="http://schemas.microsoft.com/office/drawing/2014/main" id="{5607BBD3-15C1-3C2B-0AA1-175CD1C15DC4}"/>
              </a:ext>
            </a:extLst>
          </p:cNvPr>
          <p:cNvSpPr/>
          <p:nvPr/>
        </p:nvSpPr>
        <p:spPr>
          <a:xfrm>
            <a:off x="11632353" y="2459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  <a:latin typeface="Sansation" pitchFamily="2" charset="0"/>
              </a:rPr>
              <a:t>16</a:t>
            </a:r>
            <a:endParaRPr lang="mk-MK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16965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9815D3A-5270-4B0E-BD1E-89BBE93E8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3298" y="26831"/>
            <a:ext cx="9598702" cy="654206"/>
          </a:xfrm>
        </p:spPr>
        <p:txBody>
          <a:bodyPr>
            <a:normAutofit/>
          </a:bodyPr>
          <a:lstStyle/>
          <a:p>
            <a:r>
              <a:rPr lang="ru-RU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Репликация на примере БД 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MongoDB</a:t>
            </a:r>
            <a:endParaRPr lang="ru-RU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7E71641F-7A3C-4556-B861-7120934F916C}"/>
              </a:ext>
            </a:extLst>
          </p:cNvPr>
          <p:cNvSpPr txBox="1">
            <a:spLocks/>
          </p:cNvSpPr>
          <p:nvPr/>
        </p:nvSpPr>
        <p:spPr>
          <a:xfrm>
            <a:off x="11513565" y="6199071"/>
            <a:ext cx="387246" cy="3570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1500" b="1" dirty="0"/>
              <a:t>1</a:t>
            </a:r>
            <a:r>
              <a:rPr lang="en-US" sz="1500" b="1" dirty="0"/>
              <a:t>7</a:t>
            </a:r>
            <a:endParaRPr lang="ru-RU" sz="1500" b="1" dirty="0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95FB621A-D535-46B0-8A1B-BBFAFCEFC50E}"/>
              </a:ext>
            </a:extLst>
          </p:cNvPr>
          <p:cNvSpPr/>
          <p:nvPr/>
        </p:nvSpPr>
        <p:spPr>
          <a:xfrm>
            <a:off x="895150" y="604532"/>
            <a:ext cx="10847671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  <a:spcAft>
                <a:spcPts val="0"/>
              </a:spcAft>
            </a:pPr>
            <a:r>
              <a:rPr lang="ru-RU" sz="1400" b="1" dirty="0"/>
              <a:t>В простейшем случае </a:t>
            </a:r>
            <a:r>
              <a:rPr lang="ru-RU" sz="1400" b="1" dirty="0">
                <a:solidFill>
                  <a:srgbClr val="C00000"/>
                </a:solidFill>
              </a:rPr>
              <a:t>репликация</a:t>
            </a:r>
            <a:r>
              <a:rPr lang="ru-RU" sz="1400" b="1" dirty="0"/>
              <a:t> - это просто копирование информации из одной БД в другую.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28A4014-5EFB-4141-9FF6-17F86A81B24E}"/>
              </a:ext>
            </a:extLst>
          </p:cNvPr>
          <p:cNvSpPr txBox="1"/>
          <p:nvPr/>
        </p:nvSpPr>
        <p:spPr>
          <a:xfrm>
            <a:off x="871087" y="3551257"/>
            <a:ext cx="4213872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b="1" dirty="0"/>
              <a:t>Репликация</a:t>
            </a:r>
            <a:r>
              <a:rPr lang="en-US" sz="1400" b="1" dirty="0"/>
              <a:t>:</a:t>
            </a:r>
            <a:endParaRPr lang="ru-RU" sz="1400" b="1" dirty="0"/>
          </a:p>
          <a:p>
            <a:endParaRPr lang="en-US" sz="1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b="1" dirty="0">
                <a:solidFill>
                  <a:srgbClr val="C00000"/>
                </a:solidFill>
              </a:rPr>
              <a:t>однонаправленная</a:t>
            </a:r>
            <a:r>
              <a:rPr lang="ru-RU" sz="1400" b="1" dirty="0"/>
              <a:t> (односторонняя)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b="1" dirty="0">
                <a:solidFill>
                  <a:srgbClr val="C00000"/>
                </a:solidFill>
              </a:rPr>
              <a:t>мультинаправленная</a:t>
            </a:r>
            <a:r>
              <a:rPr lang="ru-RU" sz="1400" b="1" dirty="0"/>
              <a:t> (многосторонняя)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1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b="1" dirty="0">
                <a:solidFill>
                  <a:srgbClr val="C00000"/>
                </a:solidFill>
              </a:rPr>
              <a:t>синхронная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b="1" dirty="0">
                <a:solidFill>
                  <a:srgbClr val="C00000"/>
                </a:solidFill>
              </a:rPr>
              <a:t>асинхронная</a:t>
            </a:r>
          </a:p>
        </p:txBody>
      </p:sp>
      <p:pic>
        <p:nvPicPr>
          <p:cNvPr id="5122" name="Picture 2" descr="A Detailed Guide to Key Metrics of MongoDB Monitoring – DEVOPS DONE RIGHT">
            <a:extLst>
              <a:ext uri="{FF2B5EF4-FFF2-40B4-BE49-F238E27FC236}">
                <a16:creationId xmlns:a16="http://schemas.microsoft.com/office/drawing/2014/main" id="{01B5D2B8-79E4-4FAD-8440-8339AA1206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7527" y="1601373"/>
            <a:ext cx="5346838" cy="4390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BD35F48-F8DE-45AC-97CC-D5562B192AE7}"/>
              </a:ext>
            </a:extLst>
          </p:cNvPr>
          <p:cNvSpPr txBox="1"/>
          <p:nvPr/>
        </p:nvSpPr>
        <p:spPr>
          <a:xfrm>
            <a:off x="843229" y="5387889"/>
            <a:ext cx="544789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b="1" dirty="0"/>
              <a:t>В режиме репликации основной сервер MongoDB реплицирует свои данные на дополнительный сервер MongoDB.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E002DCF-58F8-4404-AB54-797C41CC3064}"/>
              </a:ext>
            </a:extLst>
          </p:cNvPr>
          <p:cNvSpPr txBox="1"/>
          <p:nvPr/>
        </p:nvSpPr>
        <p:spPr>
          <a:xfrm>
            <a:off x="895150" y="946891"/>
            <a:ext cx="9355755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b="1" dirty="0"/>
              <a:t>Репликация существует в первую очередь для </a:t>
            </a:r>
            <a:r>
              <a:rPr lang="ru-RU" sz="1400" b="1" dirty="0">
                <a:solidFill>
                  <a:srgbClr val="C00000"/>
                </a:solidFill>
              </a:rPr>
              <a:t>обеспечения избыточности данных </a:t>
            </a:r>
            <a:r>
              <a:rPr lang="ru-RU" sz="1400" b="1" dirty="0"/>
              <a:t>и </a:t>
            </a:r>
            <a:r>
              <a:rPr lang="ru-RU" sz="1400" b="1" dirty="0">
                <a:solidFill>
                  <a:srgbClr val="C00000"/>
                </a:solidFill>
              </a:rPr>
              <a:t>высокой доступности</a:t>
            </a:r>
            <a:r>
              <a:rPr lang="en-US" sz="1400" b="1" dirty="0"/>
              <a:t>:</a:t>
            </a:r>
          </a:p>
          <a:p>
            <a:pPr marL="285750" indent="-285750">
              <a:buFontTx/>
              <a:buChar char="-"/>
            </a:pPr>
            <a:r>
              <a:rPr lang="ru-RU" sz="1400" b="1" dirty="0"/>
              <a:t>надежность данных, сохраняя несколько копий или реплик этих данных на физически изолированных серверах.</a:t>
            </a:r>
            <a:endParaRPr lang="en-US" sz="1400" b="1" dirty="0"/>
          </a:p>
          <a:p>
            <a:pPr marL="285750" indent="-285750">
              <a:buFontTx/>
              <a:buChar char="-"/>
            </a:pPr>
            <a:r>
              <a:rPr lang="ru-RU" sz="1400" b="1" dirty="0"/>
              <a:t>доступ к данным, с альтернативных серверов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4FF5B55-C2AA-4D29-8D30-45EFF0E00650}"/>
              </a:ext>
            </a:extLst>
          </p:cNvPr>
          <p:cNvSpPr txBox="1"/>
          <p:nvPr/>
        </p:nvSpPr>
        <p:spPr>
          <a:xfrm>
            <a:off x="871087" y="1921749"/>
            <a:ext cx="5529713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b="1" dirty="0"/>
              <a:t>Если </a:t>
            </a:r>
            <a:r>
              <a:rPr lang="ru-RU" sz="1400" b="1" dirty="0">
                <a:solidFill>
                  <a:srgbClr val="1054B0"/>
                </a:solidFill>
              </a:rPr>
              <a:t>первичный сервер </a:t>
            </a:r>
            <a:r>
              <a:rPr lang="ru-RU" sz="1400" b="1" dirty="0"/>
              <a:t>выходит из строя (из-за сбоя или системного сбоя), один из </a:t>
            </a:r>
            <a:r>
              <a:rPr lang="ru-RU" sz="1400" b="1" dirty="0">
                <a:solidFill>
                  <a:srgbClr val="1054B0"/>
                </a:solidFill>
              </a:rPr>
              <a:t>вторичных серверов </a:t>
            </a:r>
            <a:r>
              <a:rPr lang="ru-RU" sz="1400" b="1" dirty="0"/>
              <a:t>берет на себя управление и становится новым первичным узлом посредством выборов. </a:t>
            </a:r>
          </a:p>
          <a:p>
            <a:endParaRPr lang="ru-RU" sz="1400" b="1" dirty="0"/>
          </a:p>
          <a:p>
            <a:r>
              <a:rPr lang="ru-RU" sz="1400" b="1" dirty="0"/>
              <a:t>Если этот сервер возвращается в сеть, он становится вторичным после полного восстановления, помогая новому первичному узлу.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970FD9-E8BF-C38E-9A6F-5281A18B6E84}"/>
              </a:ext>
            </a:extLst>
          </p:cNvPr>
          <p:cNvSpPr txBox="1"/>
          <p:nvPr/>
        </p:nvSpPr>
        <p:spPr>
          <a:xfrm>
            <a:off x="11534742" y="332485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Rectangle 18">
            <a:extLst>
              <a:ext uri="{FF2B5EF4-FFF2-40B4-BE49-F238E27FC236}">
                <a16:creationId xmlns:a16="http://schemas.microsoft.com/office/drawing/2014/main" id="{F1B5BD39-EE7F-EA1F-EC2A-0C3F81B76161}"/>
              </a:ext>
            </a:extLst>
          </p:cNvPr>
          <p:cNvSpPr/>
          <p:nvPr/>
        </p:nvSpPr>
        <p:spPr>
          <a:xfrm>
            <a:off x="11632353" y="2459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17</a:t>
            </a:r>
            <a:endParaRPr lang="mk-MK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45229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9815D3A-5270-4B0E-BD1E-89BBE93E8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3298" y="26831"/>
            <a:ext cx="9598702" cy="654206"/>
          </a:xfrm>
        </p:spPr>
        <p:txBody>
          <a:bodyPr>
            <a:normAutofit/>
          </a:bodyPr>
          <a:lstStyle/>
          <a:p>
            <a:r>
              <a:rPr lang="ru-RU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Шардинг на примере БД 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MongoDB</a:t>
            </a:r>
            <a:endParaRPr lang="ru-RU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7E71641F-7A3C-4556-B861-7120934F916C}"/>
              </a:ext>
            </a:extLst>
          </p:cNvPr>
          <p:cNvSpPr txBox="1">
            <a:spLocks/>
          </p:cNvSpPr>
          <p:nvPr/>
        </p:nvSpPr>
        <p:spPr>
          <a:xfrm>
            <a:off x="11522031" y="6207538"/>
            <a:ext cx="387246" cy="3570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1500" b="1" dirty="0"/>
              <a:t>1</a:t>
            </a:r>
            <a:r>
              <a:rPr lang="en-US" sz="1500" b="1" dirty="0"/>
              <a:t>8</a:t>
            </a:r>
            <a:endParaRPr lang="ru-RU" sz="15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5ACF8E-1879-45F4-B35F-1DDA455511F5}"/>
              </a:ext>
            </a:extLst>
          </p:cNvPr>
          <p:cNvSpPr txBox="1"/>
          <p:nvPr/>
        </p:nvSpPr>
        <p:spPr>
          <a:xfrm>
            <a:off x="814556" y="676174"/>
            <a:ext cx="7483850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b="1" dirty="0">
                <a:solidFill>
                  <a:srgbClr val="C00000"/>
                </a:solidFill>
              </a:rPr>
              <a:t>Шардинг</a:t>
            </a:r>
            <a:r>
              <a:rPr lang="ru-RU" sz="1400" b="1" dirty="0"/>
              <a:t> — это метод распределения или разделения данных между несколькими машинами.</a:t>
            </a:r>
            <a:endParaRPr lang="en-US" sz="1400" b="1" dirty="0"/>
          </a:p>
          <a:p>
            <a:endParaRPr lang="ru-RU" sz="1400" b="1" dirty="0"/>
          </a:p>
          <a:p>
            <a:pPr algn="just"/>
            <a:r>
              <a:rPr lang="ru-RU" sz="1400" b="1" dirty="0"/>
              <a:t>MongoDB использует сегментирование для поддержки развертываний с очень большими наборами данных и высокопроизводительными операциями.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B456F07-DC3E-4F66-AA59-62D1680B4A1B}"/>
              </a:ext>
            </a:extLst>
          </p:cNvPr>
          <p:cNvSpPr txBox="1"/>
          <p:nvPr/>
        </p:nvSpPr>
        <p:spPr>
          <a:xfrm>
            <a:off x="814556" y="1970962"/>
            <a:ext cx="7483850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sz="1400" b="1" dirty="0"/>
              <a:t>Это полезно, когда ни одна машина не может справиться с большими современными рабочими нагрузками, позволяя </a:t>
            </a:r>
            <a:r>
              <a:rPr lang="ru-RU" sz="1400" b="1" dirty="0">
                <a:solidFill>
                  <a:srgbClr val="C00000"/>
                </a:solidFill>
              </a:rPr>
              <a:t>масштабироваться по горизонтали</a:t>
            </a:r>
            <a:r>
              <a:rPr lang="ru-RU" sz="1400" b="1" dirty="0"/>
              <a:t>.</a:t>
            </a:r>
            <a:endParaRPr lang="en-US" sz="1400" b="1" dirty="0"/>
          </a:p>
          <a:p>
            <a:pPr algn="l"/>
            <a:endParaRPr lang="ru-RU" sz="1400" b="1" dirty="0"/>
          </a:p>
          <a:p>
            <a:pPr algn="just"/>
            <a:r>
              <a:rPr lang="ru-RU" sz="1400" b="1" dirty="0"/>
              <a:t>Горизонтальное масштабирование, также известное как масштабирование, означает добавление компьютеров для совместного использования набора данных и загрузки. Горизонтальное масштабирование обеспечивает почти безграничное масштабирование для обработки больших данных и интенсивных рабочих нагрузок.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BDBB930D-3C8B-4866-940B-62340FA21D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8795" y="681038"/>
            <a:ext cx="3412816" cy="249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схема шардированного кластера">
            <a:extLst>
              <a:ext uri="{FF2B5EF4-FFF2-40B4-BE49-F238E27FC236}">
                <a16:creationId xmlns:a16="http://schemas.microsoft.com/office/drawing/2014/main" id="{3D3EA8EA-6913-436E-A182-CE457AD83D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258" y="3696637"/>
            <a:ext cx="3863993" cy="2618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6AE93CB-C2AD-43F7-98EF-C0949E701F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11378" y="3081608"/>
            <a:ext cx="288758" cy="635599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CA7111F-F469-445B-961A-10AAD85BE7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43294" y="3081608"/>
            <a:ext cx="379038" cy="66634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64FD80D-02FC-430E-AD5F-3AC2C1CFE360}"/>
              </a:ext>
            </a:extLst>
          </p:cNvPr>
          <p:cNvSpPr txBox="1"/>
          <p:nvPr/>
        </p:nvSpPr>
        <p:spPr>
          <a:xfrm>
            <a:off x="2220400" y="5652536"/>
            <a:ext cx="3160122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b="1" dirty="0"/>
              <a:t>В </a:t>
            </a:r>
            <a:r>
              <a:rPr lang="en-US" sz="1400" b="1" dirty="0"/>
              <a:t>MongoDB  </a:t>
            </a:r>
            <a:r>
              <a:rPr lang="ru-RU" sz="1400" b="1" dirty="0"/>
              <a:t>кластер включает: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b="1" dirty="0"/>
              <a:t>Shards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b="1" dirty="0"/>
              <a:t>Mongos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b="1" dirty="0"/>
              <a:t>Config servers</a:t>
            </a:r>
          </a:p>
          <a:p>
            <a:endParaRPr lang="ru-RU" sz="14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0BF695F-BD7A-4D4C-84F8-F78C3379D3B3}"/>
              </a:ext>
            </a:extLst>
          </p:cNvPr>
          <p:cNvSpPr txBox="1"/>
          <p:nvPr/>
        </p:nvSpPr>
        <p:spPr>
          <a:xfrm>
            <a:off x="4960374" y="3801624"/>
            <a:ext cx="5982919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C00000"/>
                </a:solidFill>
              </a:rPr>
              <a:t>Shards</a:t>
            </a:r>
            <a:r>
              <a:rPr lang="ru-RU" sz="1400" b="1" dirty="0"/>
              <a:t> — это набор реплик, который содержит подмножество данных кластера.</a:t>
            </a:r>
          </a:p>
          <a:p>
            <a:pPr algn="l"/>
            <a:endParaRPr lang="ru-RU" sz="1400" b="1" dirty="0"/>
          </a:p>
          <a:p>
            <a:pPr algn="l"/>
            <a:r>
              <a:rPr lang="ru-RU" sz="1400" b="1" dirty="0" err="1">
                <a:solidFill>
                  <a:srgbClr val="C00000"/>
                </a:solidFill>
              </a:rPr>
              <a:t>Mongos</a:t>
            </a:r>
            <a:r>
              <a:rPr lang="ru-RU" sz="1400" b="1" dirty="0"/>
              <a:t> - маршрутизатор запросов для клиентских приложений, обрабатывая операции чтения и записи. Он отправляет клиентские запросы в соответствующие сегменты и объединяет результаты из сегментов в согласованный ответ клиента.</a:t>
            </a:r>
          </a:p>
          <a:p>
            <a:pPr algn="l"/>
            <a:endParaRPr lang="ru-RU" sz="1400" b="1" dirty="0"/>
          </a:p>
          <a:p>
            <a:r>
              <a:rPr lang="en-US" sz="1400" b="1" dirty="0">
                <a:solidFill>
                  <a:srgbClr val="C00000"/>
                </a:solidFill>
              </a:rPr>
              <a:t>Config servers</a:t>
            </a:r>
            <a:r>
              <a:rPr lang="ru-RU" sz="1400" b="1" dirty="0">
                <a:solidFill>
                  <a:srgbClr val="C00000"/>
                </a:solidFill>
              </a:rPr>
              <a:t> </a:t>
            </a:r>
            <a:r>
              <a:rPr lang="ru-RU" sz="1400" b="1" dirty="0"/>
              <a:t>- являются авторитетным источником метаданных сегментирования. Метаданные содержат список сегментированных коллекций, информацию о маршрутизации и т. д.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A53C31-9EA0-0C8F-9DB3-92A6FB4F7554}"/>
              </a:ext>
            </a:extLst>
          </p:cNvPr>
          <p:cNvSpPr txBox="1"/>
          <p:nvPr/>
        </p:nvSpPr>
        <p:spPr>
          <a:xfrm>
            <a:off x="11534742" y="332485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Rectangle 18">
            <a:extLst>
              <a:ext uri="{FF2B5EF4-FFF2-40B4-BE49-F238E27FC236}">
                <a16:creationId xmlns:a16="http://schemas.microsoft.com/office/drawing/2014/main" id="{1C1CFD73-7F58-8AD3-DA74-89BCCB5CD78E}"/>
              </a:ext>
            </a:extLst>
          </p:cNvPr>
          <p:cNvSpPr/>
          <p:nvPr/>
        </p:nvSpPr>
        <p:spPr>
          <a:xfrm>
            <a:off x="11632353" y="2459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18</a:t>
            </a:r>
            <a:endParaRPr lang="mk-MK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92857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9815D3A-5270-4B0E-BD1E-89BBE93E8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3298" y="26831"/>
            <a:ext cx="9598702" cy="654206"/>
          </a:xfrm>
        </p:spPr>
        <p:txBody>
          <a:bodyPr>
            <a:normAutofit/>
          </a:bodyPr>
          <a:lstStyle/>
          <a:p>
            <a:r>
              <a:rPr lang="ru-RU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Описание структуры БД</a:t>
            </a: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7E71641F-7A3C-4556-B861-7120934F916C}"/>
              </a:ext>
            </a:extLst>
          </p:cNvPr>
          <p:cNvSpPr txBox="1">
            <a:spLocks/>
          </p:cNvSpPr>
          <p:nvPr/>
        </p:nvSpPr>
        <p:spPr>
          <a:xfrm>
            <a:off x="11563685" y="6206556"/>
            <a:ext cx="387246" cy="3570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500" b="1" dirty="0"/>
              <a:t>2</a:t>
            </a:r>
            <a:endParaRPr lang="ru-RU" sz="1500" b="1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8FA8617-1148-4B0E-92B1-F518F438BA80}"/>
              </a:ext>
            </a:extLst>
          </p:cNvPr>
          <p:cNvSpPr txBox="1"/>
          <p:nvPr/>
        </p:nvSpPr>
        <p:spPr>
          <a:xfrm>
            <a:off x="606086" y="2105294"/>
            <a:ext cx="1120609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1600" b="1" dirty="0">
                <a:solidFill>
                  <a:srgbClr val="C00000"/>
                </a:solidFill>
              </a:rPr>
              <a:t>Диаграмма отношений сущностей (ERD) </a:t>
            </a:r>
            <a:r>
              <a:rPr lang="ru-RU" sz="1600" b="1" dirty="0"/>
              <a:t>- это тип диаграммы, позволяющий увидеть, как разные сущности </a:t>
            </a:r>
            <a:endParaRPr lang="en-US" sz="1600" b="1" dirty="0"/>
          </a:p>
          <a:p>
            <a:pPr algn="just"/>
            <a:r>
              <a:rPr lang="ru-RU" sz="1600" b="1" dirty="0"/>
              <a:t>(например, люди, клиенты или другие объекты) связаны друг с другом в приложении или базе данных.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59D1C5C-D800-44EC-802A-40BBA6BFFE27}"/>
              </a:ext>
            </a:extLst>
          </p:cNvPr>
          <p:cNvSpPr txBox="1"/>
          <p:nvPr/>
        </p:nvSpPr>
        <p:spPr>
          <a:xfrm>
            <a:off x="3565249" y="3184505"/>
            <a:ext cx="376923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b="1" dirty="0"/>
              <a:t>задача структурирования данных</a:t>
            </a:r>
            <a:endParaRPr lang="ru-RU" sz="16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CAE2F61-AD14-44A7-8C58-5D240473FA2B}"/>
              </a:ext>
            </a:extLst>
          </p:cNvPr>
          <p:cNvSpPr txBox="1"/>
          <p:nvPr/>
        </p:nvSpPr>
        <p:spPr>
          <a:xfrm>
            <a:off x="439764" y="3144648"/>
            <a:ext cx="269857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b="1" dirty="0">
                <a:solidFill>
                  <a:srgbClr val="C00000"/>
                </a:solidFill>
              </a:rPr>
              <a:t>Новая система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6CCDB14-E8CD-4DF3-83F3-547B9F746289}"/>
              </a:ext>
            </a:extLst>
          </p:cNvPr>
          <p:cNvSpPr txBox="1"/>
          <p:nvPr/>
        </p:nvSpPr>
        <p:spPr>
          <a:xfrm>
            <a:off x="3565249" y="3518720"/>
            <a:ext cx="376923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b="1" dirty="0"/>
              <a:t>решение возникающих проблем</a:t>
            </a:r>
            <a:endParaRPr lang="ru-RU" sz="16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7B1A389-D97D-46B9-8CCB-DABDB09AA708}"/>
              </a:ext>
            </a:extLst>
          </p:cNvPr>
          <p:cNvSpPr txBox="1"/>
          <p:nvPr/>
        </p:nvSpPr>
        <p:spPr>
          <a:xfrm>
            <a:off x="424400" y="3480189"/>
            <a:ext cx="230635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b="1" dirty="0">
                <a:solidFill>
                  <a:srgbClr val="C00000"/>
                </a:solidFill>
              </a:rPr>
              <a:t>Существующая система</a:t>
            </a:r>
          </a:p>
        </p:txBody>
      </p:sp>
      <p:pic>
        <p:nvPicPr>
          <p:cNvPr id="34" name="Рисунок 33" descr="Мозговой штурм группы">
            <a:extLst>
              <a:ext uri="{FF2B5EF4-FFF2-40B4-BE49-F238E27FC236}">
                <a16:creationId xmlns:a16="http://schemas.microsoft.com/office/drawing/2014/main" id="{6EBDC82D-7788-4DEA-BF1A-6A164BCB56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50849" y="3026907"/>
            <a:ext cx="914400" cy="914400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4CE89E77-EE55-4428-97E6-9108E5ED1C15}"/>
              </a:ext>
            </a:extLst>
          </p:cNvPr>
          <p:cNvSpPr txBox="1"/>
          <p:nvPr/>
        </p:nvSpPr>
        <p:spPr>
          <a:xfrm>
            <a:off x="439764" y="4435743"/>
            <a:ext cx="600227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1600" b="1" i="0" dirty="0">
                <a:solidFill>
                  <a:srgbClr val="212529"/>
                </a:solidFill>
                <a:effectLst/>
              </a:rPr>
              <a:t>Диаграммы отношений сущностей используют определенный набор символов, таких как фигуры и стрелки, для изображения системы и базы данных.</a:t>
            </a:r>
            <a:endParaRPr lang="ru-RU" sz="16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3E5EA6-026B-48AE-8AF8-E6F962CCAE93}"/>
              </a:ext>
            </a:extLst>
          </p:cNvPr>
          <p:cNvSpPr txBox="1"/>
          <p:nvPr/>
        </p:nvSpPr>
        <p:spPr>
          <a:xfrm>
            <a:off x="603405" y="690502"/>
            <a:ext cx="1102524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1600" b="1" dirty="0">
                <a:solidFill>
                  <a:srgbClr val="C00000"/>
                </a:solidFill>
              </a:rPr>
              <a:t>Семантическое моделирование </a:t>
            </a:r>
            <a:r>
              <a:rPr lang="ru-RU" sz="1600" b="1" dirty="0"/>
              <a:t>– разработка модели предметной области, представляющей смысл данных этой предметной области.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E042285-21D0-481C-A42A-7603801944CF}"/>
              </a:ext>
            </a:extLst>
          </p:cNvPr>
          <p:cNvSpPr txBox="1"/>
          <p:nvPr/>
        </p:nvSpPr>
        <p:spPr>
          <a:xfrm>
            <a:off x="1710310" y="1323122"/>
            <a:ext cx="209078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b="1" dirty="0">
                <a:solidFill>
                  <a:srgbClr val="C00000"/>
                </a:solidFill>
              </a:rPr>
              <a:t>Понятия и описания</a:t>
            </a:r>
          </a:p>
        </p:txBody>
      </p:sp>
      <p:sp>
        <p:nvSpPr>
          <p:cNvPr id="5" name="Стрелка: вправо 4">
            <a:extLst>
              <a:ext uri="{FF2B5EF4-FFF2-40B4-BE49-F238E27FC236}">
                <a16:creationId xmlns:a16="http://schemas.microsoft.com/office/drawing/2014/main" id="{C0FE5776-AA03-4FFB-AA19-2E46E36AEFE6}"/>
              </a:ext>
            </a:extLst>
          </p:cNvPr>
          <p:cNvSpPr/>
          <p:nvPr/>
        </p:nvSpPr>
        <p:spPr>
          <a:xfrm>
            <a:off x="3853134" y="1422669"/>
            <a:ext cx="508036" cy="22398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9A227F6-69E9-46BC-9269-FFCDEFB84FA2}"/>
              </a:ext>
            </a:extLst>
          </p:cNvPr>
          <p:cNvSpPr txBox="1"/>
          <p:nvPr/>
        </p:nvSpPr>
        <p:spPr>
          <a:xfrm>
            <a:off x="4489006" y="1345278"/>
            <a:ext cx="282703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b="1" dirty="0">
                <a:solidFill>
                  <a:srgbClr val="C00000"/>
                </a:solidFill>
              </a:rPr>
              <a:t>Модель предметной области</a:t>
            </a:r>
          </a:p>
        </p:txBody>
      </p:sp>
      <p:sp>
        <p:nvSpPr>
          <p:cNvPr id="18" name="Стрелка: вправо 17">
            <a:extLst>
              <a:ext uri="{FF2B5EF4-FFF2-40B4-BE49-F238E27FC236}">
                <a16:creationId xmlns:a16="http://schemas.microsoft.com/office/drawing/2014/main" id="{F0A6CCE9-AE61-47A0-85DD-44348E6B6015}"/>
              </a:ext>
            </a:extLst>
          </p:cNvPr>
          <p:cNvSpPr/>
          <p:nvPr/>
        </p:nvSpPr>
        <p:spPr>
          <a:xfrm>
            <a:off x="7434966" y="1427706"/>
            <a:ext cx="508036" cy="20031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5871B5C-1F20-4733-A3E8-CD86552E3FB4}"/>
              </a:ext>
            </a:extLst>
          </p:cNvPr>
          <p:cNvSpPr txBox="1"/>
          <p:nvPr/>
        </p:nvSpPr>
        <p:spPr>
          <a:xfrm>
            <a:off x="8061929" y="1336983"/>
            <a:ext cx="264472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b="1" dirty="0">
                <a:solidFill>
                  <a:srgbClr val="C00000"/>
                </a:solidFill>
              </a:rPr>
              <a:t>Схема базы данных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6251C9D-516F-4032-B785-6B3EAFAA57AE}"/>
              </a:ext>
            </a:extLst>
          </p:cNvPr>
          <p:cNvSpPr txBox="1"/>
          <p:nvPr/>
        </p:nvSpPr>
        <p:spPr>
          <a:xfrm>
            <a:off x="1710310" y="1658663"/>
            <a:ext cx="165240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b="1" dirty="0"/>
              <a:t>Пользователь</a:t>
            </a:r>
            <a:endParaRPr lang="ru-RU" sz="16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9712B06-B519-48D6-836E-2C95E32824CB}"/>
              </a:ext>
            </a:extLst>
          </p:cNvPr>
          <p:cNvSpPr txBox="1"/>
          <p:nvPr/>
        </p:nvSpPr>
        <p:spPr>
          <a:xfrm>
            <a:off x="4488554" y="1641140"/>
            <a:ext cx="165240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b="1" dirty="0"/>
              <a:t>Аналитик</a:t>
            </a:r>
            <a:endParaRPr lang="ru-RU" sz="16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6EADDFB-0B2F-440E-AED3-AB793D323E6C}"/>
              </a:ext>
            </a:extLst>
          </p:cNvPr>
          <p:cNvSpPr txBox="1"/>
          <p:nvPr/>
        </p:nvSpPr>
        <p:spPr>
          <a:xfrm>
            <a:off x="8061928" y="1609492"/>
            <a:ext cx="188528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b="1" dirty="0"/>
              <a:t>Администратор БД</a:t>
            </a:r>
            <a:endParaRPr lang="ru-RU" sz="1600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254F1B9-E8C6-4A1F-A414-39FA0CB1AC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0509" y="2834647"/>
            <a:ext cx="4821350" cy="272056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CC10853-5078-4931-B5A0-77D0AC86AA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3906" y="5413745"/>
            <a:ext cx="6694777" cy="101978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7CF1EA2-D49A-B761-8BAF-E2EDE1002833}"/>
              </a:ext>
            </a:extLst>
          </p:cNvPr>
          <p:cNvSpPr txBox="1"/>
          <p:nvPr/>
        </p:nvSpPr>
        <p:spPr>
          <a:xfrm>
            <a:off x="11534742" y="332485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Rectangle 18">
            <a:extLst>
              <a:ext uri="{FF2B5EF4-FFF2-40B4-BE49-F238E27FC236}">
                <a16:creationId xmlns:a16="http://schemas.microsoft.com/office/drawing/2014/main" id="{EB874D9D-434F-1DBC-A66C-3469916E2BF2}"/>
              </a:ext>
            </a:extLst>
          </p:cNvPr>
          <p:cNvSpPr/>
          <p:nvPr/>
        </p:nvSpPr>
        <p:spPr>
          <a:xfrm>
            <a:off x="11632353" y="2459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19</a:t>
            </a:r>
            <a:endParaRPr lang="mk-MK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4113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9815D3A-5270-4B0E-BD1E-89BBE93E8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3298" y="26831"/>
            <a:ext cx="9598702" cy="654206"/>
          </a:xfrm>
        </p:spPr>
        <p:txBody>
          <a:bodyPr>
            <a:normAutofit/>
          </a:bodyPr>
          <a:lstStyle/>
          <a:p>
            <a:r>
              <a:rPr lang="ru-RU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Определение базы данных</a:t>
            </a: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7E71641F-7A3C-4556-B861-7120934F916C}"/>
              </a:ext>
            </a:extLst>
          </p:cNvPr>
          <p:cNvSpPr txBox="1">
            <a:spLocks/>
          </p:cNvSpPr>
          <p:nvPr/>
        </p:nvSpPr>
        <p:spPr>
          <a:xfrm>
            <a:off x="11571785" y="6256223"/>
            <a:ext cx="343991" cy="2826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b="1" dirty="0"/>
              <a:t>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93D9FB-341C-4A3C-9503-7ACC1A574DE0}"/>
              </a:ext>
            </a:extLst>
          </p:cNvPr>
          <p:cNvSpPr txBox="1"/>
          <p:nvPr/>
        </p:nvSpPr>
        <p:spPr>
          <a:xfrm>
            <a:off x="6135484" y="2283253"/>
            <a:ext cx="5820288" cy="13311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1400" b="1" dirty="0">
                <a:solidFill>
                  <a:srgbClr val="C00000"/>
                </a:solidFill>
              </a:rPr>
              <a:t>База данных (БД, </a:t>
            </a:r>
            <a:r>
              <a:rPr lang="en-US" sz="1400" b="1" dirty="0">
                <a:solidFill>
                  <a:srgbClr val="C00000"/>
                </a:solidFill>
              </a:rPr>
              <a:t>database</a:t>
            </a:r>
            <a:r>
              <a:rPr lang="ru-RU" sz="1400" b="1" dirty="0">
                <a:solidFill>
                  <a:srgbClr val="C00000"/>
                </a:solidFill>
              </a:rPr>
              <a:t>)</a:t>
            </a:r>
            <a:r>
              <a:rPr lang="en-US" sz="1400" b="1" dirty="0">
                <a:solidFill>
                  <a:srgbClr val="C00000"/>
                </a:solidFill>
              </a:rPr>
              <a:t> </a:t>
            </a:r>
            <a:r>
              <a:rPr lang="ru-RU" sz="1400" b="1" dirty="0"/>
              <a:t>– это </a:t>
            </a:r>
            <a:r>
              <a:rPr lang="ru-RU" sz="1400" b="1" dirty="0">
                <a:solidFill>
                  <a:srgbClr val="1054B0"/>
                </a:solidFill>
              </a:rPr>
              <a:t>взаимосвязанная информация </a:t>
            </a:r>
            <a:r>
              <a:rPr lang="ru-RU" sz="1400" b="1" dirty="0"/>
              <a:t>(данные) об объектах, которая организована согласно правилам построения </a:t>
            </a:r>
            <a:r>
              <a:rPr lang="ru-RU" sz="1400" b="1" dirty="0">
                <a:solidFill>
                  <a:srgbClr val="1054B0"/>
                </a:solidFill>
              </a:rPr>
              <a:t>модели базы данных </a:t>
            </a:r>
            <a:r>
              <a:rPr lang="ru-RU" sz="1400" b="1" dirty="0"/>
              <a:t>и хранится на каком-либо </a:t>
            </a:r>
            <a:r>
              <a:rPr lang="ru-RU" sz="1400" b="1" dirty="0">
                <a:solidFill>
                  <a:srgbClr val="1054B0"/>
                </a:solidFill>
              </a:rPr>
              <a:t>носителе</a:t>
            </a:r>
            <a:r>
              <a:rPr lang="ru-RU" sz="1400" b="1" dirty="0"/>
              <a:t>.</a:t>
            </a:r>
          </a:p>
          <a:p>
            <a:pPr algn="just">
              <a:buFontTx/>
              <a:buChar char="-"/>
            </a:pPr>
            <a:endParaRPr lang="ru-RU" sz="1050" b="1" dirty="0"/>
          </a:p>
          <a:p>
            <a:pPr algn="just"/>
            <a:r>
              <a:rPr lang="ru-RU" sz="1400" b="1" dirty="0"/>
              <a:t>- используются данные о некоторой области (не обо всем)</a:t>
            </a:r>
          </a:p>
          <a:p>
            <a:pPr algn="just">
              <a:buFontTx/>
              <a:buChar char="-"/>
            </a:pPr>
            <a:r>
              <a:rPr lang="ru-RU" sz="1400" b="1" dirty="0"/>
              <a:t> данные упорядочены (соответствовать логической модели)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04C08158-59EC-4886-B897-42D0482324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7871" y="739516"/>
            <a:ext cx="1915614" cy="14263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3">
            <a:extLst>
              <a:ext uri="{FF2B5EF4-FFF2-40B4-BE49-F238E27FC236}">
                <a16:creationId xmlns:a16="http://schemas.microsoft.com/office/drawing/2014/main" id="{8A853B05-5B15-4E04-8EA0-46A0957715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5022" y="748835"/>
            <a:ext cx="1915614" cy="14263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3856E24B-B48A-44CB-A596-97CB1031F4D0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529" y="4724571"/>
            <a:ext cx="2746152" cy="1301341"/>
          </a:xfrm>
          <a:prstGeom prst="rect">
            <a:avLst/>
          </a:prstGeom>
        </p:spPr>
      </p:pic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B6FD7A5E-11CE-4BF5-BF9A-2CEACCE89720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1756" y="4748031"/>
            <a:ext cx="2619386" cy="1325216"/>
          </a:xfrm>
          <a:prstGeom prst="rect">
            <a:avLst/>
          </a:prstGeom>
        </p:spPr>
      </p:pic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DA51508A-2FBA-4646-BD61-6FF83830A9C3}"/>
              </a:ext>
            </a:extLst>
          </p:cNvPr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2687" y="4750431"/>
            <a:ext cx="2547063" cy="1301341"/>
          </a:xfrm>
          <a:prstGeom prst="rect">
            <a:avLst/>
          </a:prstGeom>
        </p:spPr>
      </p:pic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AD33AA6E-405A-42F9-90A8-12BAF8F5C94F}"/>
              </a:ext>
            </a:extLst>
          </p:cNvPr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3148" y="4742391"/>
            <a:ext cx="2469888" cy="1298249"/>
          </a:xfrm>
          <a:prstGeom prst="rect">
            <a:avLst/>
          </a:prstGeom>
        </p:spPr>
      </p:pic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A1678FA3-0F24-4EB9-BA90-167ECD0B27DE}"/>
              </a:ext>
            </a:extLst>
          </p:cNvPr>
          <p:cNvGrpSpPr/>
          <p:nvPr/>
        </p:nvGrpSpPr>
        <p:grpSpPr>
          <a:xfrm>
            <a:off x="174972" y="2849202"/>
            <a:ext cx="6240045" cy="1748524"/>
            <a:chOff x="5910667" y="610964"/>
            <a:chExt cx="6240045" cy="1748524"/>
          </a:xfrm>
        </p:grpSpPr>
        <p:pic>
          <p:nvPicPr>
            <p:cNvPr id="8" name="Рисунок 7" descr="Компьютер">
              <a:extLst>
                <a:ext uri="{FF2B5EF4-FFF2-40B4-BE49-F238E27FC236}">
                  <a16:creationId xmlns:a16="http://schemas.microsoft.com/office/drawing/2014/main" id="{4E2EB51A-89F6-4BCD-87F6-5E2AF059A7E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990052" y="610964"/>
              <a:ext cx="761284" cy="761284"/>
            </a:xfrm>
            <a:prstGeom prst="rect">
              <a:avLst/>
            </a:prstGeom>
          </p:spPr>
        </p:pic>
        <p:sp>
          <p:nvSpPr>
            <p:cNvPr id="9" name="Прямоугольник 8">
              <a:extLst>
                <a:ext uri="{FF2B5EF4-FFF2-40B4-BE49-F238E27FC236}">
                  <a16:creationId xmlns:a16="http://schemas.microsoft.com/office/drawing/2014/main" id="{7EB4AB1D-6C3D-4779-A5B6-F1095878797B}"/>
                </a:ext>
              </a:extLst>
            </p:cNvPr>
            <p:cNvSpPr/>
            <p:nvPr/>
          </p:nvSpPr>
          <p:spPr>
            <a:xfrm>
              <a:off x="6751336" y="693032"/>
              <a:ext cx="2162368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ru-RU" sz="1400" b="1" dirty="0"/>
                <a:t>Вычислительные задачи</a:t>
              </a:r>
            </a:p>
          </p:txBody>
        </p:sp>
        <p:pic>
          <p:nvPicPr>
            <p:cNvPr id="10" name="Рисунок 9" descr="Контрольный список (справа налево)">
              <a:extLst>
                <a:ext uri="{FF2B5EF4-FFF2-40B4-BE49-F238E27FC236}">
                  <a16:creationId xmlns:a16="http://schemas.microsoft.com/office/drawing/2014/main" id="{068DD0D4-9043-4899-B470-41B4C045E7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0171104" y="936516"/>
              <a:ext cx="914400" cy="914400"/>
            </a:xfrm>
            <a:prstGeom prst="rect">
              <a:avLst/>
            </a:prstGeom>
          </p:spPr>
        </p:pic>
        <p:pic>
          <p:nvPicPr>
            <p:cNvPr id="11" name="Рисунок 10" descr="Контракт">
              <a:extLst>
                <a:ext uri="{FF2B5EF4-FFF2-40B4-BE49-F238E27FC236}">
                  <a16:creationId xmlns:a16="http://schemas.microsoft.com/office/drawing/2014/main" id="{A72DC379-EA26-479C-B751-EB7C9EF072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9451543" y="940094"/>
              <a:ext cx="914400" cy="914400"/>
            </a:xfrm>
            <a:prstGeom prst="rect">
              <a:avLst/>
            </a:prstGeom>
          </p:spPr>
        </p:pic>
        <p:pic>
          <p:nvPicPr>
            <p:cNvPr id="12" name="Рисунок 11" descr="Договор (справа налево)">
              <a:extLst>
                <a:ext uri="{FF2B5EF4-FFF2-40B4-BE49-F238E27FC236}">
                  <a16:creationId xmlns:a16="http://schemas.microsoft.com/office/drawing/2014/main" id="{4EB39C6B-F607-4751-9D04-59BD002989F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0877813" y="936516"/>
              <a:ext cx="914400" cy="914400"/>
            </a:xfrm>
            <a:prstGeom prst="rect">
              <a:avLst/>
            </a:prstGeom>
          </p:spPr>
        </p:pic>
        <p:sp>
          <p:nvSpPr>
            <p:cNvPr id="14" name="Прямоугольник 13">
              <a:extLst>
                <a:ext uri="{FF2B5EF4-FFF2-40B4-BE49-F238E27FC236}">
                  <a16:creationId xmlns:a16="http://schemas.microsoft.com/office/drawing/2014/main" id="{FABB35C8-4C05-4E9E-A462-1E300E69482F}"/>
                </a:ext>
              </a:extLst>
            </p:cNvPr>
            <p:cNvSpPr/>
            <p:nvPr/>
          </p:nvSpPr>
          <p:spPr>
            <a:xfrm>
              <a:off x="9261533" y="1799030"/>
              <a:ext cx="2889179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ru-RU" sz="1400" b="1" dirty="0"/>
                <a:t>Системы обработки документов</a:t>
              </a:r>
            </a:p>
          </p:txBody>
        </p:sp>
        <p:sp>
          <p:nvSpPr>
            <p:cNvPr id="15" name="Прямоугольник 14">
              <a:extLst>
                <a:ext uri="{FF2B5EF4-FFF2-40B4-BE49-F238E27FC236}">
                  <a16:creationId xmlns:a16="http://schemas.microsoft.com/office/drawing/2014/main" id="{ECD9AC6D-905E-47C7-8B76-A96C40D8F5CA}"/>
                </a:ext>
              </a:extLst>
            </p:cNvPr>
            <p:cNvSpPr/>
            <p:nvPr/>
          </p:nvSpPr>
          <p:spPr>
            <a:xfrm>
              <a:off x="9492001" y="2014027"/>
              <a:ext cx="2527506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ru-RU" sz="1400" b="1" dirty="0">
                  <a:solidFill>
                    <a:srgbClr val="C00000"/>
                  </a:solidFill>
                </a:rPr>
                <a:t>Информационные системы</a:t>
              </a:r>
            </a:p>
          </p:txBody>
        </p:sp>
        <p:sp>
          <p:nvSpPr>
            <p:cNvPr id="21" name="Прямоугольник 20">
              <a:extLst>
                <a:ext uri="{FF2B5EF4-FFF2-40B4-BE49-F238E27FC236}">
                  <a16:creationId xmlns:a16="http://schemas.microsoft.com/office/drawing/2014/main" id="{BAC162A2-F0BB-40D9-A419-870A4B5D7494}"/>
                </a:ext>
              </a:extLst>
            </p:cNvPr>
            <p:cNvSpPr/>
            <p:nvPr/>
          </p:nvSpPr>
          <p:spPr>
            <a:xfrm>
              <a:off x="6178110" y="1401195"/>
              <a:ext cx="2917573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ru-RU" sz="1400" b="1" dirty="0"/>
                <a:t>Низкая мощность</a:t>
              </a:r>
            </a:p>
          </p:txBody>
        </p:sp>
        <p:sp>
          <p:nvSpPr>
            <p:cNvPr id="22" name="Прямоугольник 21">
              <a:extLst>
                <a:ext uri="{FF2B5EF4-FFF2-40B4-BE49-F238E27FC236}">
                  <a16:creationId xmlns:a16="http://schemas.microsoft.com/office/drawing/2014/main" id="{6B461C90-75BC-4289-99B4-F8E56D4EDE9C}"/>
                </a:ext>
              </a:extLst>
            </p:cNvPr>
            <p:cNvSpPr/>
            <p:nvPr/>
          </p:nvSpPr>
          <p:spPr>
            <a:xfrm>
              <a:off x="6165298" y="1711304"/>
              <a:ext cx="2917573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ru-RU" sz="1400" b="1" dirty="0"/>
                <a:t>Сложная структур</a:t>
              </a:r>
              <a:r>
                <a:rPr lang="en-US" sz="1400" b="1" dirty="0"/>
                <a:t>a</a:t>
              </a:r>
              <a:r>
                <a:rPr lang="ru-RU" sz="1400" b="1" dirty="0"/>
                <a:t> данных</a:t>
              </a:r>
            </a:p>
          </p:txBody>
        </p:sp>
        <p:sp>
          <p:nvSpPr>
            <p:cNvPr id="23" name="Прямоугольник 22">
              <a:extLst>
                <a:ext uri="{FF2B5EF4-FFF2-40B4-BE49-F238E27FC236}">
                  <a16:creationId xmlns:a16="http://schemas.microsoft.com/office/drawing/2014/main" id="{C2E44BE6-EC56-4FE2-A271-B5232AF705F0}"/>
                </a:ext>
              </a:extLst>
            </p:cNvPr>
            <p:cNvSpPr/>
            <p:nvPr/>
          </p:nvSpPr>
          <p:spPr>
            <a:xfrm>
              <a:off x="6178973" y="2021003"/>
              <a:ext cx="2917573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ru-RU" sz="1400" b="1" dirty="0"/>
                <a:t>Средства сохранения данных</a:t>
              </a:r>
            </a:p>
          </p:txBody>
        </p:sp>
        <p:sp>
          <p:nvSpPr>
            <p:cNvPr id="24" name="Прямоугольник 23">
              <a:extLst>
                <a:ext uri="{FF2B5EF4-FFF2-40B4-BE49-F238E27FC236}">
                  <a16:creationId xmlns:a16="http://schemas.microsoft.com/office/drawing/2014/main" id="{BF3DAF7C-37F8-41BA-B24A-D0E0108CAA5A}"/>
                </a:ext>
              </a:extLst>
            </p:cNvPr>
            <p:cNvSpPr/>
            <p:nvPr/>
          </p:nvSpPr>
          <p:spPr>
            <a:xfrm>
              <a:off x="6766327" y="976063"/>
              <a:ext cx="1849064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ru-RU" sz="1400" b="1" dirty="0"/>
                <a:t>А*(</a:t>
              </a:r>
              <a:r>
                <a:rPr lang="en-US" sz="1400" b="1" dirty="0"/>
                <a:t>(O</a:t>
              </a:r>
              <a:r>
                <a:rPr lang="en-US" sz="1400" b="1" baseline="30000" dirty="0"/>
                <a:t>n</a:t>
              </a:r>
              <a:r>
                <a:rPr lang="en-US" sz="1400" b="1" dirty="0"/>
                <a:t>)/(F+D)) = ?</a:t>
              </a:r>
              <a:endParaRPr lang="ru-RU" sz="1400" b="1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2B30E4E-BDA3-4400-A951-35B27A2613CD}"/>
                </a:ext>
              </a:extLst>
            </p:cNvPr>
            <p:cNvSpPr txBox="1"/>
            <p:nvPr/>
          </p:nvSpPr>
          <p:spPr>
            <a:xfrm>
              <a:off x="5910667" y="1363321"/>
              <a:ext cx="46848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b="1" dirty="0">
                  <a:solidFill>
                    <a:srgbClr val="C00000"/>
                  </a:solidFill>
                </a:rPr>
                <a:t>1)</a:t>
              </a:r>
              <a:endParaRPr lang="ru-RU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452240E-703C-4C5B-8ED5-E5DFE0CFAEB2}"/>
                </a:ext>
              </a:extLst>
            </p:cNvPr>
            <p:cNvSpPr txBox="1"/>
            <p:nvPr/>
          </p:nvSpPr>
          <p:spPr>
            <a:xfrm>
              <a:off x="5910810" y="1664488"/>
              <a:ext cx="46848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b="1" dirty="0">
                  <a:solidFill>
                    <a:srgbClr val="C00000"/>
                  </a:solidFill>
                </a:rPr>
                <a:t>2)</a:t>
              </a:r>
              <a:endParaRPr lang="ru-RU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A40BD2E-AE99-4D33-977A-EB6B59A883FA}"/>
                </a:ext>
              </a:extLst>
            </p:cNvPr>
            <p:cNvSpPr txBox="1"/>
            <p:nvPr/>
          </p:nvSpPr>
          <p:spPr>
            <a:xfrm>
              <a:off x="5923622" y="1990156"/>
              <a:ext cx="46848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b="1" dirty="0">
                  <a:solidFill>
                    <a:srgbClr val="C00000"/>
                  </a:solidFill>
                </a:rPr>
                <a:t>3)</a:t>
              </a:r>
              <a:endParaRPr lang="ru-RU" dirty="0"/>
            </a:p>
          </p:txBody>
        </p:sp>
        <p:sp>
          <p:nvSpPr>
            <p:cNvPr id="36" name="Стрелка: вправо 35">
              <a:extLst>
                <a:ext uri="{FF2B5EF4-FFF2-40B4-BE49-F238E27FC236}">
                  <a16:creationId xmlns:a16="http://schemas.microsoft.com/office/drawing/2014/main" id="{E485DA9B-17DD-4356-8112-C60E269454A7}"/>
                </a:ext>
              </a:extLst>
            </p:cNvPr>
            <p:cNvSpPr/>
            <p:nvPr/>
          </p:nvSpPr>
          <p:spPr>
            <a:xfrm>
              <a:off x="8643191" y="1319070"/>
              <a:ext cx="600342" cy="216997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86648428-8A0B-48D0-BE24-1E843E8CD3B4}"/>
              </a:ext>
            </a:extLst>
          </p:cNvPr>
          <p:cNvSpPr txBox="1"/>
          <p:nvPr/>
        </p:nvSpPr>
        <p:spPr>
          <a:xfrm>
            <a:off x="174972" y="6054795"/>
            <a:ext cx="230432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sz="1400" b="1" dirty="0"/>
              <a:t>Социальный фонд России</a:t>
            </a:r>
            <a:endParaRPr lang="ru-RU" sz="1400" b="1" dirty="0">
              <a:hlinkClick r:id="rId16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5DDF0D9-29B1-4726-AA80-67A29148CFBA}"/>
              </a:ext>
            </a:extLst>
          </p:cNvPr>
          <p:cNvSpPr txBox="1"/>
          <p:nvPr/>
        </p:nvSpPr>
        <p:spPr>
          <a:xfrm>
            <a:off x="3115605" y="6080719"/>
            <a:ext cx="244975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sz="1400" b="1" dirty="0"/>
              <a:t>Федеральное казначейство</a:t>
            </a:r>
            <a:endParaRPr lang="ru-RU" sz="1400" b="1" dirty="0">
              <a:hlinkClick r:id="rId17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A6967B8-D081-4F9F-8F71-4BBF93B0A3BD}"/>
              </a:ext>
            </a:extLst>
          </p:cNvPr>
          <p:cNvSpPr txBox="1"/>
          <p:nvPr/>
        </p:nvSpPr>
        <p:spPr>
          <a:xfrm>
            <a:off x="5842992" y="6087500"/>
            <a:ext cx="26193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sz="1400" b="1" dirty="0"/>
              <a:t>Инфраструктура электронного правительства</a:t>
            </a:r>
            <a:endParaRPr lang="ru-RU" sz="1400" b="1" dirty="0">
              <a:hlinkClick r:id="rId17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AE75452-790F-4DFC-92A2-DF8A7D100658}"/>
              </a:ext>
            </a:extLst>
          </p:cNvPr>
          <p:cNvSpPr txBox="1"/>
          <p:nvPr/>
        </p:nvSpPr>
        <p:spPr>
          <a:xfrm>
            <a:off x="8670670" y="6075340"/>
            <a:ext cx="2449753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sz="1400" b="1" dirty="0"/>
              <a:t>Государственная система паспортно-визовых документов</a:t>
            </a:r>
            <a:endParaRPr lang="ru-RU" sz="1400" b="1" dirty="0">
              <a:hlinkClick r:id="rId18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6653D3D-5387-4EE8-847D-EED93D6F378D}"/>
              </a:ext>
            </a:extLst>
          </p:cNvPr>
          <p:cNvSpPr txBox="1"/>
          <p:nvPr/>
        </p:nvSpPr>
        <p:spPr>
          <a:xfrm>
            <a:off x="521118" y="777322"/>
            <a:ext cx="5356898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1400" b="1" dirty="0">
                <a:solidFill>
                  <a:srgbClr val="C00000"/>
                </a:solidFill>
              </a:rPr>
              <a:t>Данные вокруг нас 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sz="1400" b="1" dirty="0"/>
              <a:t>телефонные номера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sz="1400" b="1" dirty="0"/>
              <a:t>список дел на день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sz="1400" b="1" dirty="0"/>
              <a:t>опубликованные мысли в социальных сетях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sz="1400" b="1" dirty="0"/>
              <a:t>фотографии в смартфоне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sz="1400" b="1" dirty="0"/>
              <a:t>и всё остальное, что можно прочитать, увидеть или услышать</a:t>
            </a:r>
            <a:r>
              <a:rPr lang="ru-RU" sz="1400" b="0" i="0" dirty="0">
                <a:solidFill>
                  <a:srgbClr val="1B2B4C"/>
                </a:solidFill>
                <a:effectLst/>
                <a:latin typeface="Yandex Sans Text"/>
              </a:rPr>
              <a:t>.</a:t>
            </a:r>
          </a:p>
          <a:p>
            <a:pPr algn="just"/>
            <a:endParaRPr lang="ru-RU" sz="1400" b="1" dirty="0">
              <a:solidFill>
                <a:srgbClr val="C00000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E0FA796-4849-43F2-A0C5-73CCE45BA255}"/>
              </a:ext>
            </a:extLst>
          </p:cNvPr>
          <p:cNvSpPr txBox="1"/>
          <p:nvPr/>
        </p:nvSpPr>
        <p:spPr>
          <a:xfrm>
            <a:off x="53603" y="2283253"/>
            <a:ext cx="25470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>
                <a:solidFill>
                  <a:srgbClr val="C00000"/>
                </a:solidFill>
              </a:rPr>
              <a:t>модель представления</a:t>
            </a:r>
            <a:endParaRPr lang="ru-RU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2F88BFD-2FDE-4A58-ABB5-FCC50C3F2625}"/>
              </a:ext>
            </a:extLst>
          </p:cNvPr>
          <p:cNvSpPr txBox="1"/>
          <p:nvPr/>
        </p:nvSpPr>
        <p:spPr>
          <a:xfrm>
            <a:off x="3325068" y="2315224"/>
            <a:ext cx="25470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>
                <a:solidFill>
                  <a:srgbClr val="C00000"/>
                </a:solidFill>
              </a:rPr>
              <a:t>приложение/сервис</a:t>
            </a:r>
            <a:endParaRPr lang="ru-RU" dirty="0"/>
          </a:p>
        </p:txBody>
      </p:sp>
      <p:pic>
        <p:nvPicPr>
          <p:cNvPr id="44" name="Рисунок 43" descr="База данных">
            <a:extLst>
              <a:ext uri="{FF2B5EF4-FFF2-40B4-BE49-F238E27FC236}">
                <a16:creationId xmlns:a16="http://schemas.microsoft.com/office/drawing/2014/main" id="{DB36658C-34B8-4EDE-A225-386AE004E6A8}"/>
              </a:ext>
            </a:extLst>
          </p:cNvPr>
          <p:cNvPicPr/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2530609" y="2083605"/>
            <a:ext cx="792083" cy="819105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6D2EA89F-DD4D-4354-9171-20D836803F4D}"/>
              </a:ext>
            </a:extLst>
          </p:cNvPr>
          <p:cNvSpPr txBox="1"/>
          <p:nvPr/>
        </p:nvSpPr>
        <p:spPr>
          <a:xfrm>
            <a:off x="6208045" y="3793321"/>
            <a:ext cx="567196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b="1" dirty="0">
                <a:solidFill>
                  <a:srgbClr val="C00000"/>
                </a:solidFill>
              </a:rPr>
              <a:t>База данных (БД) </a:t>
            </a:r>
            <a:r>
              <a:rPr lang="ru-RU" sz="1400" b="1" dirty="0"/>
              <a:t>— это имеющая название совокупность данных, которая отражает </a:t>
            </a:r>
            <a:r>
              <a:rPr lang="ru-RU" sz="1400" b="1" dirty="0">
                <a:solidFill>
                  <a:srgbClr val="1054B0"/>
                </a:solidFill>
              </a:rPr>
              <a:t>состояние объектов</a:t>
            </a:r>
            <a:r>
              <a:rPr lang="ru-RU" sz="1400" b="1" dirty="0"/>
              <a:t> и их отношений в рассматриваемой </a:t>
            </a:r>
            <a:r>
              <a:rPr lang="ru-RU" sz="1400" b="1" dirty="0">
                <a:solidFill>
                  <a:srgbClr val="1054B0"/>
                </a:solidFill>
              </a:rPr>
              <a:t>предметной области</a:t>
            </a:r>
            <a:r>
              <a:rPr lang="ru-RU" sz="1400" b="1" dirty="0"/>
              <a:t>.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6D6FDA5-17EA-409B-91DA-5136AB3AFF63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0590491" y="770798"/>
            <a:ext cx="654084" cy="730288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5BB21691-827C-47AE-9D8C-3FB0436A8CC4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1131989" y="1312525"/>
            <a:ext cx="615982" cy="75568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1EC4CB2-A7F4-35AC-7264-61D1EC97EB81}"/>
              </a:ext>
            </a:extLst>
          </p:cNvPr>
          <p:cNvSpPr txBox="1"/>
          <p:nvPr/>
        </p:nvSpPr>
        <p:spPr>
          <a:xfrm>
            <a:off x="11534742" y="332485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Rectangle 18">
            <a:extLst>
              <a:ext uri="{FF2B5EF4-FFF2-40B4-BE49-F238E27FC236}">
                <a16:creationId xmlns:a16="http://schemas.microsoft.com/office/drawing/2014/main" id="{8C23FF5A-CF65-053A-02CB-CDD733981DCB}"/>
              </a:ext>
            </a:extLst>
          </p:cNvPr>
          <p:cNvSpPr/>
          <p:nvPr/>
        </p:nvSpPr>
        <p:spPr>
          <a:xfrm>
            <a:off x="11632353" y="2459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  <a:latin typeface="Sansation" pitchFamily="2" charset="0"/>
              </a:rPr>
              <a:t>2</a:t>
            </a:r>
            <a:endParaRPr lang="mk-MK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97202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9815D3A-5270-4B0E-BD1E-89BBE93E8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3298" y="26831"/>
            <a:ext cx="9598702" cy="654206"/>
          </a:xfrm>
        </p:spPr>
        <p:txBody>
          <a:bodyPr>
            <a:normAutofit/>
          </a:bodyPr>
          <a:lstStyle/>
          <a:p>
            <a:r>
              <a:rPr lang="ru-RU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Концептуальные, логические и физические модели данных</a:t>
            </a: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7E71641F-7A3C-4556-B861-7120934F916C}"/>
              </a:ext>
            </a:extLst>
          </p:cNvPr>
          <p:cNvSpPr txBox="1">
            <a:spLocks/>
          </p:cNvSpPr>
          <p:nvPr/>
        </p:nvSpPr>
        <p:spPr>
          <a:xfrm>
            <a:off x="11571849" y="6206556"/>
            <a:ext cx="387246" cy="3570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500" b="1" dirty="0"/>
              <a:t>3</a:t>
            </a:r>
            <a:endParaRPr lang="ru-RU" sz="1500" b="1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8FA8617-1148-4B0E-92B1-F518F438BA80}"/>
              </a:ext>
            </a:extLst>
          </p:cNvPr>
          <p:cNvSpPr txBox="1"/>
          <p:nvPr/>
        </p:nvSpPr>
        <p:spPr>
          <a:xfrm>
            <a:off x="210187" y="862272"/>
            <a:ext cx="5592940" cy="11926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ru-RU" sz="1600" b="1" i="0" dirty="0">
                <a:solidFill>
                  <a:srgbClr val="212529"/>
                </a:solidFill>
                <a:effectLst/>
              </a:rPr>
              <a:t>ER-модель обычно строится на трех уровнях абстракции:</a:t>
            </a:r>
          </a:p>
          <a:p>
            <a:pPr marL="285750" indent="-285750" algn="l" fontAlgn="base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ru-RU" sz="1600" b="1" i="0" dirty="0">
                <a:solidFill>
                  <a:srgbClr val="C00000"/>
                </a:solidFill>
                <a:effectLst/>
              </a:rPr>
              <a:t>Концептуальная ERD </a:t>
            </a:r>
            <a:r>
              <a:rPr lang="ru-RU" sz="1600" b="1" i="0" dirty="0">
                <a:solidFill>
                  <a:srgbClr val="212529"/>
                </a:solidFill>
                <a:effectLst/>
              </a:rPr>
              <a:t>/ концептуальная модель данных</a:t>
            </a:r>
          </a:p>
          <a:p>
            <a:pPr marL="285750" indent="-285750" algn="l" fontAlgn="base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ru-RU" sz="1600" b="1" i="0" dirty="0">
                <a:solidFill>
                  <a:srgbClr val="C00000"/>
                </a:solidFill>
                <a:effectLst/>
              </a:rPr>
              <a:t>Логический ERD </a:t>
            </a:r>
            <a:r>
              <a:rPr lang="ru-RU" sz="1600" b="1" i="0" dirty="0">
                <a:solidFill>
                  <a:srgbClr val="212529"/>
                </a:solidFill>
                <a:effectLst/>
              </a:rPr>
              <a:t>/ Логическая модель данных</a:t>
            </a:r>
          </a:p>
          <a:p>
            <a:pPr marL="285750" indent="-285750" algn="l" fontAlgn="base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ru-RU" sz="1600" b="1" i="0" dirty="0">
                <a:solidFill>
                  <a:srgbClr val="C00000"/>
                </a:solidFill>
                <a:effectLst/>
              </a:rPr>
              <a:t>Физическая ERD </a:t>
            </a:r>
            <a:r>
              <a:rPr lang="ru-RU" sz="1600" b="1" i="0" dirty="0">
                <a:solidFill>
                  <a:srgbClr val="212529"/>
                </a:solidFill>
                <a:effectLst/>
              </a:rPr>
              <a:t>/ Физическая модель данных</a:t>
            </a:r>
          </a:p>
        </p:txBody>
      </p:sp>
      <p:graphicFrame>
        <p:nvGraphicFramePr>
          <p:cNvPr id="3" name="Таблица 4">
            <a:extLst>
              <a:ext uri="{FF2B5EF4-FFF2-40B4-BE49-F238E27FC236}">
                <a16:creationId xmlns:a16="http://schemas.microsoft.com/office/drawing/2014/main" id="{24E79F4A-EBCB-4E10-9FEE-2B9947716FEA}"/>
              </a:ext>
            </a:extLst>
          </p:cNvPr>
          <p:cNvGraphicFramePr>
            <a:graphicFrameLocks noGrp="1"/>
          </p:cNvGraphicFramePr>
          <p:nvPr/>
        </p:nvGraphicFramePr>
        <p:xfrm>
          <a:off x="2198662" y="3429000"/>
          <a:ext cx="8589971" cy="326136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4340992">
                  <a:extLst>
                    <a:ext uri="{9D8B030D-6E8A-4147-A177-3AD203B41FA5}">
                      <a16:colId xmlns:a16="http://schemas.microsoft.com/office/drawing/2014/main" val="1830065812"/>
                    </a:ext>
                  </a:extLst>
                </a:gridCol>
                <a:gridCol w="1665171">
                  <a:extLst>
                    <a:ext uri="{9D8B030D-6E8A-4147-A177-3AD203B41FA5}">
                      <a16:colId xmlns:a16="http://schemas.microsoft.com/office/drawing/2014/main" val="710377643"/>
                    </a:ext>
                  </a:extLst>
                </a:gridCol>
                <a:gridCol w="1203158">
                  <a:extLst>
                    <a:ext uri="{9D8B030D-6E8A-4147-A177-3AD203B41FA5}">
                      <a16:colId xmlns:a16="http://schemas.microsoft.com/office/drawing/2014/main" val="4200180935"/>
                    </a:ext>
                  </a:extLst>
                </a:gridCol>
                <a:gridCol w="1380650">
                  <a:extLst>
                    <a:ext uri="{9D8B030D-6E8A-4147-A177-3AD203B41FA5}">
                      <a16:colId xmlns:a16="http://schemas.microsoft.com/office/drawing/2014/main" val="347897898"/>
                    </a:ext>
                  </a:extLst>
                </a:gridCol>
              </a:tblGrid>
              <a:tr h="267567">
                <a:tc>
                  <a:txBody>
                    <a:bodyPr/>
                    <a:lstStyle/>
                    <a:p>
                      <a:r>
                        <a:rPr lang="ru-RU" sz="1400" dirty="0"/>
                        <a:t>Элементы </a:t>
                      </a:r>
                      <a:r>
                        <a:rPr lang="en-US" sz="1400" dirty="0"/>
                        <a:t>ERD</a:t>
                      </a:r>
                      <a:endParaRPr lang="ru-R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dirty="0"/>
                        <a:t>Концептуальный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dirty="0"/>
                        <a:t>Логический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dirty="0"/>
                        <a:t>Физический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3846769"/>
                  </a:ext>
                </a:extLst>
              </a:tr>
              <a:tr h="267567">
                <a:tc>
                  <a:txBody>
                    <a:bodyPr/>
                    <a:lstStyle/>
                    <a:p>
                      <a:r>
                        <a:rPr lang="ru-RU" sz="1400" dirty="0"/>
                        <a:t>Предметная область (</a:t>
                      </a:r>
                      <a:r>
                        <a:rPr lang="en-US" sz="1400" dirty="0"/>
                        <a:t>Subject Area</a:t>
                      </a:r>
                      <a:r>
                        <a:rPr lang="ru-RU" sz="14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dirty="0"/>
                        <a:t>Да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7799984"/>
                  </a:ext>
                </a:extLst>
              </a:tr>
              <a:tr h="267567">
                <a:tc>
                  <a:txBody>
                    <a:bodyPr/>
                    <a:lstStyle/>
                    <a:p>
                      <a:r>
                        <a:rPr lang="ru-RU" sz="1400" dirty="0"/>
                        <a:t>Сущности</a:t>
                      </a:r>
                      <a:r>
                        <a:rPr lang="en-US" sz="1400" dirty="0"/>
                        <a:t> (Entity's)</a:t>
                      </a:r>
                      <a:endParaRPr lang="ru-R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dirty="0"/>
                        <a:t>Да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dirty="0"/>
                        <a:t>Да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dirty="0"/>
                        <a:t>Необязательно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3093847"/>
                  </a:ext>
                </a:extLst>
              </a:tr>
              <a:tr h="454864">
                <a:tc>
                  <a:txBody>
                    <a:bodyPr/>
                    <a:lstStyle/>
                    <a:p>
                      <a:r>
                        <a:rPr lang="ru-RU" sz="1400" dirty="0"/>
                        <a:t>Взаимосвязи между сущностями </a:t>
                      </a:r>
                      <a:r>
                        <a:rPr lang="en-US" sz="1400" dirty="0"/>
                        <a:t>(Entity’s Relationships)</a:t>
                      </a:r>
                      <a:endParaRPr lang="ru-R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dirty="0"/>
                        <a:t>Да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dirty="0"/>
                        <a:t>Да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dirty="0"/>
                        <a:t>Да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7698836"/>
                  </a:ext>
                </a:extLst>
              </a:tr>
              <a:tr h="267567">
                <a:tc>
                  <a:txBody>
                    <a:bodyPr/>
                    <a:lstStyle/>
                    <a:p>
                      <a:r>
                        <a:rPr lang="ru-RU" sz="1400" dirty="0"/>
                        <a:t>Атрибуты (</a:t>
                      </a:r>
                      <a:r>
                        <a:rPr lang="en-US" sz="1400" dirty="0"/>
                        <a:t>Attributes</a:t>
                      </a:r>
                      <a:r>
                        <a:rPr lang="ru-RU" sz="14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dirty="0"/>
                        <a:t>Да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dirty="0"/>
                        <a:t>Необязательно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8319195"/>
                  </a:ext>
                </a:extLst>
              </a:tr>
              <a:tr h="267567">
                <a:tc>
                  <a:txBody>
                    <a:bodyPr/>
                    <a:lstStyle/>
                    <a:p>
                      <a:r>
                        <a:rPr lang="ru-RU" sz="1400" dirty="0"/>
                        <a:t>Первичные ключи (</a:t>
                      </a:r>
                      <a:r>
                        <a:rPr lang="en-US" sz="1400" dirty="0"/>
                        <a:t>Primary Key</a:t>
                      </a:r>
                      <a:r>
                        <a:rPr lang="ru-RU" sz="14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dirty="0"/>
                        <a:t>Да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dirty="0"/>
                        <a:t>Да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3906942"/>
                  </a:ext>
                </a:extLst>
              </a:tr>
              <a:tr h="267567">
                <a:tc>
                  <a:txBody>
                    <a:bodyPr/>
                    <a:lstStyle/>
                    <a:p>
                      <a:r>
                        <a:rPr lang="ru-RU" sz="1400" dirty="0"/>
                        <a:t>Внешние ключи (</a:t>
                      </a:r>
                      <a:r>
                        <a:rPr lang="en-US" sz="1400" dirty="0"/>
                        <a:t>Foreign Key</a:t>
                      </a:r>
                      <a:r>
                        <a:rPr lang="ru-RU" sz="14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dirty="0"/>
                        <a:t>Да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dirty="0"/>
                        <a:t>Да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8620924"/>
                  </a:ext>
                </a:extLst>
              </a:tr>
              <a:tr h="267567">
                <a:tc>
                  <a:txBody>
                    <a:bodyPr/>
                    <a:lstStyle/>
                    <a:p>
                      <a:r>
                        <a:rPr lang="ru-RU" sz="1400" dirty="0"/>
                        <a:t>Наименование таблиц (</a:t>
                      </a:r>
                      <a:r>
                        <a:rPr lang="en-US" sz="1400" dirty="0"/>
                        <a:t>Table Names</a:t>
                      </a:r>
                      <a:r>
                        <a:rPr lang="ru-RU" sz="14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dirty="0"/>
                        <a:t>Да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5956386"/>
                  </a:ext>
                </a:extLst>
              </a:tr>
              <a:tr h="267567">
                <a:tc>
                  <a:txBody>
                    <a:bodyPr/>
                    <a:lstStyle/>
                    <a:p>
                      <a:r>
                        <a:rPr lang="ru-RU" sz="1400" dirty="0"/>
                        <a:t>Наименование колонок (</a:t>
                      </a:r>
                      <a:r>
                        <a:rPr lang="en-US" sz="1400" dirty="0"/>
                        <a:t>Column Names</a:t>
                      </a:r>
                      <a:r>
                        <a:rPr lang="ru-RU" sz="14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dirty="0"/>
                        <a:t>Да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482749"/>
                  </a:ext>
                </a:extLst>
              </a:tr>
              <a:tr h="267567">
                <a:tc>
                  <a:txBody>
                    <a:bodyPr/>
                    <a:lstStyle/>
                    <a:p>
                      <a:r>
                        <a:rPr lang="ru-RU" sz="1400" dirty="0"/>
                        <a:t>Типы данных (</a:t>
                      </a:r>
                      <a:r>
                        <a:rPr lang="en-US" sz="1400" dirty="0"/>
                        <a:t>Column Data Types</a:t>
                      </a:r>
                      <a:r>
                        <a:rPr lang="ru-RU" sz="14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dirty="0"/>
                        <a:t>Да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8673482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1CB76D9A-82BA-494A-8D4D-6631F515B844}"/>
              </a:ext>
            </a:extLst>
          </p:cNvPr>
          <p:cNvSpPr txBox="1"/>
          <p:nvPr/>
        </p:nvSpPr>
        <p:spPr>
          <a:xfrm>
            <a:off x="5959776" y="808523"/>
            <a:ext cx="570334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1600" b="1" dirty="0"/>
              <a:t>Сущность (entity) </a:t>
            </a:r>
            <a:r>
              <a:rPr lang="ru-RU" sz="1600" dirty="0"/>
              <a:t>– это предмет, который может быть идентифицирован некоторым способом, отличающим его от других предметов.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B1855C1-887C-4E3A-A66F-3A03A73DC488}"/>
              </a:ext>
            </a:extLst>
          </p:cNvPr>
          <p:cNvSpPr txBox="1"/>
          <p:nvPr/>
        </p:nvSpPr>
        <p:spPr>
          <a:xfrm>
            <a:off x="5959776" y="2403399"/>
            <a:ext cx="586269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1600" b="1" dirty="0"/>
              <a:t>Атрибут</a:t>
            </a:r>
            <a:r>
              <a:rPr lang="ru-RU" sz="1600" dirty="0"/>
              <a:t> – свойство сущности (как, правило, атомарное).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775BE01-6E78-4235-B033-EC54CF488FAD}"/>
              </a:ext>
            </a:extLst>
          </p:cNvPr>
          <p:cNvSpPr txBox="1"/>
          <p:nvPr/>
        </p:nvSpPr>
        <p:spPr>
          <a:xfrm>
            <a:off x="5959776" y="1762518"/>
            <a:ext cx="58626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1600" b="1" dirty="0"/>
              <a:t>Связь (relationship) </a:t>
            </a:r>
            <a:r>
              <a:rPr lang="ru-RU" sz="1600" dirty="0"/>
              <a:t>– это ассоциация, устанавливаемая между сущностями.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CE95D7F-6430-40CD-B3B2-443B42BCC7D0}"/>
              </a:ext>
            </a:extLst>
          </p:cNvPr>
          <p:cNvSpPr txBox="1"/>
          <p:nvPr/>
        </p:nvSpPr>
        <p:spPr>
          <a:xfrm>
            <a:off x="5959776" y="2817294"/>
            <a:ext cx="586269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1600" b="1" dirty="0"/>
              <a:t>Степень связи </a:t>
            </a:r>
            <a:r>
              <a:rPr lang="ru-RU" sz="1600" dirty="0"/>
              <a:t>– количество связанных сущностей.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80E7FD83-0C7A-4F3C-A1FC-6987494C681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187" y="1973054"/>
            <a:ext cx="4953418" cy="297062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8F5293C-0A53-0241-EFEF-E85F6926853B}"/>
              </a:ext>
            </a:extLst>
          </p:cNvPr>
          <p:cNvSpPr txBox="1"/>
          <p:nvPr/>
        </p:nvSpPr>
        <p:spPr>
          <a:xfrm>
            <a:off x="11534742" y="332485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Rectangle 18">
            <a:extLst>
              <a:ext uri="{FF2B5EF4-FFF2-40B4-BE49-F238E27FC236}">
                <a16:creationId xmlns:a16="http://schemas.microsoft.com/office/drawing/2014/main" id="{B9AB59D7-D3B0-C5B9-5F8E-9E6E8ADEB9A7}"/>
              </a:ext>
            </a:extLst>
          </p:cNvPr>
          <p:cNvSpPr/>
          <p:nvPr/>
        </p:nvSpPr>
        <p:spPr>
          <a:xfrm>
            <a:off x="11632353" y="2459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20</a:t>
            </a:r>
            <a:endParaRPr lang="mk-MK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71950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9815D3A-5270-4B0E-BD1E-89BBE93E8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3298" y="26831"/>
            <a:ext cx="9598702" cy="654206"/>
          </a:xfrm>
        </p:spPr>
        <p:txBody>
          <a:bodyPr>
            <a:normAutofit/>
          </a:bodyPr>
          <a:lstStyle/>
          <a:p>
            <a:r>
              <a:rPr lang="ru-RU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Концептуальная модель данных</a:t>
            </a: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7E71641F-7A3C-4556-B861-7120934F916C}"/>
              </a:ext>
            </a:extLst>
          </p:cNvPr>
          <p:cNvSpPr txBox="1">
            <a:spLocks/>
          </p:cNvSpPr>
          <p:nvPr/>
        </p:nvSpPr>
        <p:spPr>
          <a:xfrm>
            <a:off x="11567768" y="6206555"/>
            <a:ext cx="387246" cy="3570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500" b="1" dirty="0"/>
              <a:t>4</a:t>
            </a:r>
            <a:endParaRPr lang="ru-RU" sz="1500" b="1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32022B4-B459-4A95-8086-6CACB98DA7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566" y="4304713"/>
            <a:ext cx="3843463" cy="109672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AAA22FC-512A-48E8-AED0-F1E03E10FA20}"/>
              </a:ext>
            </a:extLst>
          </p:cNvPr>
          <p:cNvSpPr txBox="1"/>
          <p:nvPr/>
        </p:nvSpPr>
        <p:spPr>
          <a:xfrm>
            <a:off x="5965950" y="1327698"/>
            <a:ext cx="491390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b="1" i="0" dirty="0">
                <a:solidFill>
                  <a:srgbClr val="C00000"/>
                </a:solidFill>
                <a:effectLst/>
              </a:rPr>
              <a:t>Какие сущности существуют, а НЕ какие таблицы</a:t>
            </a:r>
            <a:endParaRPr lang="ru-RU" sz="1600" b="1" dirty="0">
              <a:solidFill>
                <a:srgbClr val="C00000"/>
              </a:solidFill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1F851D4-D4C0-4029-9206-8D0F5CCAD6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2210" y="5735425"/>
            <a:ext cx="2907570" cy="701682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1E158E6-AA7C-43C8-9E9D-EFA3DB74F2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640" y="1189382"/>
            <a:ext cx="4539316" cy="302799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9B57190-BE7E-4EF9-BE49-CAFB796E263C}"/>
              </a:ext>
            </a:extLst>
          </p:cNvPr>
          <p:cNvSpPr txBox="1"/>
          <p:nvPr/>
        </p:nvSpPr>
        <p:spPr>
          <a:xfrm>
            <a:off x="671566" y="602356"/>
            <a:ext cx="1096738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1600" b="1" dirty="0">
                <a:solidFill>
                  <a:srgbClr val="C00000"/>
                </a:solidFill>
              </a:rPr>
              <a:t>Концептуальная модель данных </a:t>
            </a:r>
            <a:r>
              <a:rPr lang="ru-RU" sz="1600" b="1" dirty="0"/>
              <a:t>представляет собой общую структуру данных, необходимых для </a:t>
            </a:r>
            <a:r>
              <a:rPr lang="ru-RU" sz="1600" b="1" dirty="0">
                <a:solidFill>
                  <a:srgbClr val="1054B0"/>
                </a:solidFill>
              </a:rPr>
              <a:t>поддержки бизнес-требований</a:t>
            </a:r>
            <a:r>
              <a:rPr lang="ru-RU" sz="1600" b="1" dirty="0"/>
              <a:t>, независимо от какого-либо программного обеспечения или структуры хранения данных.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724366B-D73F-4391-BD9A-EEBFEEF66780}"/>
              </a:ext>
            </a:extLst>
          </p:cNvPr>
          <p:cNvSpPr txBox="1"/>
          <p:nvPr/>
        </p:nvSpPr>
        <p:spPr>
          <a:xfrm>
            <a:off x="4977448" y="2104133"/>
            <a:ext cx="7090574" cy="14003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ru-RU" sz="1600" b="1" dirty="0"/>
              <a:t>Общий вид структуры данных в бизнес-контексте.</a:t>
            </a:r>
          </a:p>
          <a:p>
            <a:pPr marL="28575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ru-RU" sz="1600" b="1" dirty="0"/>
              <a:t>Функции, не зависящие от какой-либо базы данных или физической структуры хранения.</a:t>
            </a:r>
          </a:p>
          <a:p>
            <a:pPr marL="28575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ru-RU" sz="1600" b="1" dirty="0"/>
              <a:t>Объекты, которые никогда не могут быть реализованы в физических базах данных.</a:t>
            </a:r>
            <a:endParaRPr lang="en-US" sz="16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CF506F8-A588-4239-8AA6-DEC01BEA4574}"/>
              </a:ext>
            </a:extLst>
          </p:cNvPr>
          <p:cNvSpPr txBox="1"/>
          <p:nvPr/>
        </p:nvSpPr>
        <p:spPr>
          <a:xfrm>
            <a:off x="4977448" y="4120764"/>
            <a:ext cx="6890911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sz="1600" b="1" dirty="0"/>
              <a:t>Объем требований к данным.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sz="1600" b="1" dirty="0"/>
              <a:t>Деловые термины и меры для различных бизнес-единиц и те, которые</a:t>
            </a:r>
            <a:r>
              <a:rPr lang="en-US" sz="1600" b="1" dirty="0"/>
              <a:t> </a:t>
            </a:r>
            <a:r>
              <a:rPr lang="ru-RU" sz="1600" b="1" dirty="0"/>
              <a:t>согласованы для использования.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sz="1600" b="1" dirty="0"/>
              <a:t>Имена, типы данных и характеристики сущностей и их атрибутов.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38E7D5E-6DFE-47D4-AF45-9AAA56BAD663}"/>
              </a:ext>
            </a:extLst>
          </p:cNvPr>
          <p:cNvSpPr txBox="1"/>
          <p:nvPr/>
        </p:nvSpPr>
        <p:spPr>
          <a:xfrm>
            <a:off x="4977448" y="3782210"/>
            <a:ext cx="491390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b="1" dirty="0"/>
              <a:t>С помощью концептуальной модели определяем: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CA5D135-35B4-4707-992B-B0E6C597C5B6}"/>
              </a:ext>
            </a:extLst>
          </p:cNvPr>
          <p:cNvSpPr txBox="1"/>
          <p:nvPr/>
        </p:nvSpPr>
        <p:spPr>
          <a:xfrm>
            <a:off x="4977448" y="1765579"/>
            <a:ext cx="491390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b="1" dirty="0"/>
              <a:t>Элементы концептуальной модели: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D326F0-350B-4E5B-520A-550E76D8B280}"/>
              </a:ext>
            </a:extLst>
          </p:cNvPr>
          <p:cNvSpPr txBox="1"/>
          <p:nvPr/>
        </p:nvSpPr>
        <p:spPr>
          <a:xfrm>
            <a:off x="11534742" y="332485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Rectangle 18">
            <a:extLst>
              <a:ext uri="{FF2B5EF4-FFF2-40B4-BE49-F238E27FC236}">
                <a16:creationId xmlns:a16="http://schemas.microsoft.com/office/drawing/2014/main" id="{C8C8C339-6C29-FD96-036F-1DC206D49CAA}"/>
              </a:ext>
            </a:extLst>
          </p:cNvPr>
          <p:cNvSpPr/>
          <p:nvPr/>
        </p:nvSpPr>
        <p:spPr>
          <a:xfrm>
            <a:off x="11632353" y="2459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21</a:t>
            </a:r>
            <a:endParaRPr lang="mk-MK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88399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9815D3A-5270-4B0E-BD1E-89BBE93E8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3298" y="26831"/>
            <a:ext cx="9598702" cy="654206"/>
          </a:xfrm>
        </p:spPr>
        <p:txBody>
          <a:bodyPr>
            <a:normAutofit/>
          </a:bodyPr>
          <a:lstStyle/>
          <a:p>
            <a:r>
              <a:rPr lang="ru-RU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Логическая модель данных</a:t>
            </a: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7E71641F-7A3C-4556-B861-7120934F916C}"/>
              </a:ext>
            </a:extLst>
          </p:cNvPr>
          <p:cNvSpPr txBox="1">
            <a:spLocks/>
          </p:cNvSpPr>
          <p:nvPr/>
        </p:nvSpPr>
        <p:spPr>
          <a:xfrm>
            <a:off x="11575932" y="6209619"/>
            <a:ext cx="387246" cy="3570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500" b="1" dirty="0"/>
              <a:t>5</a:t>
            </a:r>
            <a:endParaRPr lang="ru-RU" sz="15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41C940-14BE-4414-8913-2F1A29B26DE5}"/>
              </a:ext>
            </a:extLst>
          </p:cNvPr>
          <p:cNvSpPr txBox="1"/>
          <p:nvPr/>
        </p:nvSpPr>
        <p:spPr>
          <a:xfrm>
            <a:off x="745118" y="681037"/>
            <a:ext cx="1105461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1600" b="1" dirty="0">
                <a:solidFill>
                  <a:srgbClr val="C00000"/>
                </a:solidFill>
              </a:rPr>
              <a:t>Логическая модель данных </a:t>
            </a:r>
            <a:r>
              <a:rPr lang="ru-RU" sz="1600" b="1" dirty="0"/>
              <a:t>- это подробная версия концептуальной модели данных.</a:t>
            </a:r>
          </a:p>
          <a:p>
            <a:pPr algn="just"/>
            <a:endParaRPr lang="ru-RU" sz="1600" b="1" dirty="0"/>
          </a:p>
          <a:p>
            <a:pPr algn="just"/>
            <a:r>
              <a:rPr lang="ru-RU" sz="1600" b="1" dirty="0">
                <a:solidFill>
                  <a:srgbClr val="C00000"/>
                </a:solidFill>
              </a:rPr>
              <a:t>Логическая модель ER </a:t>
            </a:r>
            <a:r>
              <a:rPr lang="ru-RU" sz="1600" b="1" dirty="0"/>
              <a:t>разработана для обогащения концептуальной модели путем явного определения столбцов в каждой сущности и введения операционных и транзакционных сущностей.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1684FB5-8B78-4FFF-925D-857FD79AEF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118" y="1904060"/>
            <a:ext cx="8873032" cy="275152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EA4D2F2-EDC8-44EB-AB90-CFE4E761E8FE}"/>
              </a:ext>
            </a:extLst>
          </p:cNvPr>
          <p:cNvSpPr txBox="1"/>
          <p:nvPr/>
        </p:nvSpPr>
        <p:spPr>
          <a:xfrm>
            <a:off x="745118" y="5022743"/>
            <a:ext cx="6127320" cy="17235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ru-RU" sz="1600" b="1" dirty="0"/>
              <a:t>Включает в себя все сущности и отношения между ними.</a:t>
            </a:r>
          </a:p>
          <a:p>
            <a:pPr marL="28575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ru-RU" sz="1600" b="1" dirty="0"/>
              <a:t>Указаны все атрибуты для каждой сущности.</a:t>
            </a:r>
          </a:p>
          <a:p>
            <a:pPr marL="28575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ru-RU" sz="1600" b="1" dirty="0"/>
              <a:t>Указан первичный ключ для каждой сущности.</a:t>
            </a:r>
          </a:p>
          <a:p>
            <a:pPr marL="28575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ru-RU" sz="1600" b="1" dirty="0"/>
              <a:t>Указываются внешние ключи (ключи, определяющие</a:t>
            </a:r>
            <a:r>
              <a:rPr lang="en-US" sz="1600" b="1" dirty="0"/>
              <a:t> </a:t>
            </a:r>
            <a:r>
              <a:rPr lang="ru-RU" sz="1600" b="1" dirty="0"/>
              <a:t>взаимосвязь между различными объектами).</a:t>
            </a:r>
          </a:p>
          <a:p>
            <a:pPr marL="28575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ru-RU" sz="1600" b="1" dirty="0"/>
              <a:t>На этом уровне происходит нормализация.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F6A3DE-2F61-D450-E9A4-F0BA3BD5ABCC}"/>
              </a:ext>
            </a:extLst>
          </p:cNvPr>
          <p:cNvSpPr txBox="1"/>
          <p:nvPr/>
        </p:nvSpPr>
        <p:spPr>
          <a:xfrm>
            <a:off x="11534742" y="332485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Rectangle 18">
            <a:extLst>
              <a:ext uri="{FF2B5EF4-FFF2-40B4-BE49-F238E27FC236}">
                <a16:creationId xmlns:a16="http://schemas.microsoft.com/office/drawing/2014/main" id="{83C653CC-8825-606F-EEDB-D656444FA0F8}"/>
              </a:ext>
            </a:extLst>
          </p:cNvPr>
          <p:cNvSpPr/>
          <p:nvPr/>
        </p:nvSpPr>
        <p:spPr>
          <a:xfrm>
            <a:off x="11632353" y="2459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22</a:t>
            </a:r>
            <a:endParaRPr lang="mk-MK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37980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9815D3A-5270-4B0E-BD1E-89BBE93E8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3298" y="26831"/>
            <a:ext cx="9598702" cy="654206"/>
          </a:xfrm>
        </p:spPr>
        <p:txBody>
          <a:bodyPr>
            <a:normAutofit/>
          </a:bodyPr>
          <a:lstStyle/>
          <a:p>
            <a:r>
              <a:rPr lang="ru-RU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Возможные типы связей на диаграммах 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ERD</a:t>
            </a:r>
            <a:endParaRPr lang="ru-RU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7E71641F-7A3C-4556-B861-7120934F916C}"/>
              </a:ext>
            </a:extLst>
          </p:cNvPr>
          <p:cNvSpPr txBox="1">
            <a:spLocks/>
          </p:cNvSpPr>
          <p:nvPr/>
        </p:nvSpPr>
        <p:spPr>
          <a:xfrm>
            <a:off x="11567767" y="6210637"/>
            <a:ext cx="387246" cy="3570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500" b="1" dirty="0"/>
              <a:t>6</a:t>
            </a:r>
            <a:endParaRPr lang="ru-RU" sz="1500" b="1"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06A90AE1-9C58-4850-BF68-11E8EC9F3A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459" y="1011408"/>
            <a:ext cx="6113958" cy="54182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83C605B-87CE-1BC3-F24D-B4AA3D693748}"/>
              </a:ext>
            </a:extLst>
          </p:cNvPr>
          <p:cNvSpPr txBox="1"/>
          <p:nvPr/>
        </p:nvSpPr>
        <p:spPr>
          <a:xfrm>
            <a:off x="6764943" y="1011408"/>
            <a:ext cx="521127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b="1" dirty="0"/>
              <a:t>Отношения имеют два индикатора. Они показаны по обе стороны от линии связи.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53E3F9-03E8-8D3B-4F49-1593D1ED114C}"/>
              </a:ext>
            </a:extLst>
          </p:cNvPr>
          <p:cNvSpPr txBox="1"/>
          <p:nvPr/>
        </p:nvSpPr>
        <p:spPr>
          <a:xfrm>
            <a:off x="1811286" y="604089"/>
            <a:ext cx="609734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b="1" dirty="0">
                <a:solidFill>
                  <a:srgbClr val="C00000"/>
                </a:solidFill>
              </a:rPr>
              <a:t>Нотация вороньей </a:t>
            </a:r>
            <a:r>
              <a:rPr lang="en-US" sz="1600" b="1" dirty="0">
                <a:solidFill>
                  <a:srgbClr val="C00000"/>
                </a:solidFill>
              </a:rPr>
              <a:t>(</a:t>
            </a:r>
            <a:r>
              <a:rPr lang="ru-RU" sz="1600" b="1" dirty="0">
                <a:solidFill>
                  <a:srgbClr val="C00000"/>
                </a:solidFill>
              </a:rPr>
              <a:t>гусиной</a:t>
            </a:r>
            <a:r>
              <a:rPr lang="en-US" sz="1600" b="1" dirty="0">
                <a:solidFill>
                  <a:srgbClr val="C00000"/>
                </a:solidFill>
              </a:rPr>
              <a:t>) </a:t>
            </a:r>
            <a:r>
              <a:rPr lang="ru-RU" sz="1600" b="1" dirty="0">
                <a:solidFill>
                  <a:srgbClr val="C00000"/>
                </a:solidFill>
              </a:rPr>
              <a:t>лапки</a:t>
            </a:r>
            <a:endParaRPr lang="ru-RU" sz="1600" dirty="0">
              <a:solidFill>
                <a:srgbClr val="C0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A01784-E97C-AA85-7B8F-881AEAA815D0}"/>
              </a:ext>
            </a:extLst>
          </p:cNvPr>
          <p:cNvSpPr txBox="1"/>
          <p:nvPr/>
        </p:nvSpPr>
        <p:spPr>
          <a:xfrm>
            <a:off x="6764942" y="1733287"/>
            <a:ext cx="521127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1600" b="1" dirty="0"/>
              <a:t>Обычно у каждой связи есть имя, выраженное в виде глагола, написанного на линии связи. Это описывает, какие отношения связывают объекты.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745E6B-A8F6-93C7-040F-678B01C405CF}"/>
              </a:ext>
            </a:extLst>
          </p:cNvPr>
          <p:cNvSpPr txBox="1"/>
          <p:nvPr/>
        </p:nvSpPr>
        <p:spPr>
          <a:xfrm>
            <a:off x="6764940" y="2844225"/>
            <a:ext cx="521127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1600" b="1" dirty="0">
                <a:solidFill>
                  <a:srgbClr val="C00000"/>
                </a:solidFill>
              </a:rPr>
              <a:t>Множественность</a:t>
            </a:r>
            <a:r>
              <a:rPr lang="ru-RU" sz="1600" b="1" dirty="0"/>
              <a:t> означает максимальное количество, когда экземпляр одной сущности может быть связан с экземплярами в связанной сущности.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CC8F6E-DA9F-67E7-B027-49B1AFD6B985}"/>
              </a:ext>
            </a:extLst>
          </p:cNvPr>
          <p:cNvSpPr txBox="1"/>
          <p:nvPr/>
        </p:nvSpPr>
        <p:spPr>
          <a:xfrm>
            <a:off x="6764940" y="3893076"/>
            <a:ext cx="521127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1600" b="1" dirty="0">
                <a:solidFill>
                  <a:srgbClr val="C00000"/>
                </a:solidFill>
              </a:rPr>
              <a:t>Минимальное количество раз</a:t>
            </a:r>
            <a:r>
              <a:rPr lang="ru-RU" sz="1600" b="1" dirty="0"/>
              <a:t>, когда один экземпляр может быть связан с другими - нуль или единица, что описывает связь как необязательную или обязательную.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2A5C7F-44F7-FD73-51E2-3FAF3A7905D8}"/>
              </a:ext>
            </a:extLst>
          </p:cNvPr>
          <p:cNvSpPr txBox="1"/>
          <p:nvPr/>
        </p:nvSpPr>
        <p:spPr>
          <a:xfrm>
            <a:off x="11534742" y="332485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Rectangle 18">
            <a:extLst>
              <a:ext uri="{FF2B5EF4-FFF2-40B4-BE49-F238E27FC236}">
                <a16:creationId xmlns:a16="http://schemas.microsoft.com/office/drawing/2014/main" id="{63E4DD3F-6CBF-8B8E-263E-238E75809465}"/>
              </a:ext>
            </a:extLst>
          </p:cNvPr>
          <p:cNvSpPr/>
          <p:nvPr/>
        </p:nvSpPr>
        <p:spPr>
          <a:xfrm>
            <a:off x="11632353" y="2459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  <a:latin typeface="Sansation" pitchFamily="2" charset="0"/>
              </a:rPr>
              <a:t>2</a:t>
            </a:r>
            <a:r>
              <a:rPr lang="ru-RU" sz="1000" b="1" dirty="0">
                <a:solidFill>
                  <a:schemeClr val="bg1"/>
                </a:solidFill>
                <a:latin typeface="Sansation" pitchFamily="2" charset="0"/>
              </a:rPr>
              <a:t>3</a:t>
            </a:r>
            <a:endParaRPr lang="mk-MK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63019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9815D3A-5270-4B0E-BD1E-89BBE93E8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3298" y="26831"/>
            <a:ext cx="9598702" cy="654206"/>
          </a:xfrm>
        </p:spPr>
        <p:txBody>
          <a:bodyPr>
            <a:normAutofit/>
          </a:bodyPr>
          <a:lstStyle/>
          <a:p>
            <a:r>
              <a:rPr lang="ru-RU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Мощность (тип связи) на диаграмме 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ERD</a:t>
            </a:r>
            <a:endParaRPr lang="ru-RU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7E71641F-7A3C-4556-B861-7120934F916C}"/>
              </a:ext>
            </a:extLst>
          </p:cNvPr>
          <p:cNvSpPr txBox="1">
            <a:spLocks/>
          </p:cNvSpPr>
          <p:nvPr/>
        </p:nvSpPr>
        <p:spPr>
          <a:xfrm>
            <a:off x="11563777" y="6206556"/>
            <a:ext cx="387246" cy="3570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1500" b="1" dirty="0"/>
              <a:t>7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8FA8617-1148-4B0E-92B1-F518F438BA80}"/>
              </a:ext>
            </a:extLst>
          </p:cNvPr>
          <p:cNvSpPr txBox="1"/>
          <p:nvPr/>
        </p:nvSpPr>
        <p:spPr>
          <a:xfrm>
            <a:off x="606288" y="557610"/>
            <a:ext cx="11206097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fontAlgn="base"/>
            <a:r>
              <a:rPr lang="ru-RU" sz="1600" b="1" i="0" dirty="0">
                <a:solidFill>
                  <a:srgbClr val="212529"/>
                </a:solidFill>
                <a:effectLst/>
              </a:rPr>
              <a:t>Количество элементов определяющее </a:t>
            </a:r>
            <a:r>
              <a:rPr lang="ru-RU" sz="1600" b="1" i="0" dirty="0">
                <a:solidFill>
                  <a:srgbClr val="C00000"/>
                </a:solidFill>
                <a:effectLst/>
              </a:rPr>
              <a:t>возможное число вхождений в одном объекте и связанное с количеством вхождений в другом</a:t>
            </a:r>
            <a:r>
              <a:rPr lang="ru-RU" sz="1600" b="1" i="0" dirty="0">
                <a:solidFill>
                  <a:srgbClr val="212529"/>
                </a:solidFill>
                <a:effectLst/>
              </a:rPr>
              <a:t>. Например, в ОДНОЙ команде МНОЖЕСТВО игроков. Сущности </a:t>
            </a:r>
            <a:r>
              <a:rPr lang="ru-RU" sz="1600" b="1" dirty="0">
                <a:solidFill>
                  <a:srgbClr val="212529"/>
                </a:solidFill>
              </a:rPr>
              <a:t>КОМАНДА</a:t>
            </a:r>
            <a:r>
              <a:rPr lang="ru-RU" sz="1600" b="1" i="0" dirty="0">
                <a:solidFill>
                  <a:srgbClr val="212529"/>
                </a:solidFill>
                <a:effectLst/>
              </a:rPr>
              <a:t> и ИГРОК связаны отношением «один ко многим».</a:t>
            </a:r>
          </a:p>
          <a:p>
            <a:pPr algn="l" fontAlgn="base"/>
            <a:endParaRPr lang="ru-RU" sz="1600" b="1" i="0" dirty="0">
              <a:solidFill>
                <a:srgbClr val="212529"/>
              </a:solidFill>
              <a:effectLst/>
            </a:endParaRPr>
          </a:p>
          <a:p>
            <a:pPr algn="just" fontAlgn="base"/>
            <a:r>
              <a:rPr lang="ru-RU" sz="1600" b="1" i="0" dirty="0">
                <a:solidFill>
                  <a:srgbClr val="212529"/>
                </a:solidFill>
                <a:effectLst/>
              </a:rPr>
              <a:t>На диаграмме ER мощность представлена в виде </a:t>
            </a:r>
            <a:r>
              <a:rPr lang="ru-RU" sz="1600" b="1" i="0" dirty="0">
                <a:solidFill>
                  <a:srgbClr val="C00000"/>
                </a:solidFill>
                <a:effectLst/>
              </a:rPr>
              <a:t>вороньей (гусиной) лапки </a:t>
            </a:r>
            <a:r>
              <a:rPr lang="ru-RU" sz="1600" b="1" i="0" dirty="0">
                <a:solidFill>
                  <a:srgbClr val="212529"/>
                </a:solidFill>
                <a:effectLst/>
              </a:rPr>
              <a:t>на концах соединителя - один к одному, один ко многим и многие ко многим.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76FCC4C-503D-440D-95C2-17E312B577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154" y="2513659"/>
            <a:ext cx="4906315" cy="107535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18F0B7C-3570-4991-9EFA-D6F1330D84FE}"/>
              </a:ext>
            </a:extLst>
          </p:cNvPr>
          <p:cNvSpPr txBox="1"/>
          <p:nvPr/>
        </p:nvSpPr>
        <p:spPr>
          <a:xfrm>
            <a:off x="606288" y="3623715"/>
            <a:ext cx="591285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1400" b="1" dirty="0"/>
              <a:t>Отношения «один-к-одному» в основном используются для разделения объекта на две части, чтобы кратко предоставить информацию и сделать ее более понятной.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8A1AE4-8C3E-4513-987F-28F6117AFD5A}"/>
              </a:ext>
            </a:extLst>
          </p:cNvPr>
          <p:cNvSpPr txBox="1"/>
          <p:nvPr/>
        </p:nvSpPr>
        <p:spPr>
          <a:xfrm>
            <a:off x="606288" y="2144619"/>
            <a:ext cx="60946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b="1" dirty="0"/>
              <a:t>Пример однозначной мощности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A97E869-F900-4E74-8882-C9AB4B6FCE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288" y="4900377"/>
            <a:ext cx="5912858" cy="107506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0ECFDC3-149C-4942-83A0-BBD361679312}"/>
              </a:ext>
            </a:extLst>
          </p:cNvPr>
          <p:cNvSpPr txBox="1"/>
          <p:nvPr/>
        </p:nvSpPr>
        <p:spPr>
          <a:xfrm>
            <a:off x="6732486" y="4657679"/>
            <a:ext cx="5210373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1400" b="1" dirty="0"/>
              <a:t>Отношение «многие ко многим» относится к отношениям между двумя объектами X и Y, в которых X может быть связан со многими экземплярами Y и наоборот.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89C1ADB-285D-4937-82F7-0484DB501410}"/>
              </a:ext>
            </a:extLst>
          </p:cNvPr>
          <p:cNvSpPr txBox="1"/>
          <p:nvPr/>
        </p:nvSpPr>
        <p:spPr>
          <a:xfrm>
            <a:off x="6732486" y="2179595"/>
            <a:ext cx="53065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/>
              <a:t>Пример числа элементов "многие-ко-многим"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63D5C17-A8FE-46B1-8951-A7886D83D6F4}"/>
              </a:ext>
            </a:extLst>
          </p:cNvPr>
          <p:cNvSpPr txBox="1"/>
          <p:nvPr/>
        </p:nvSpPr>
        <p:spPr>
          <a:xfrm>
            <a:off x="575656" y="4479415"/>
            <a:ext cx="63968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/>
              <a:t>Пример мощности "один ко многим"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3021352-83C7-4421-A2EA-07B79A47A4ED}"/>
              </a:ext>
            </a:extLst>
          </p:cNvPr>
          <p:cNvSpPr txBox="1"/>
          <p:nvPr/>
        </p:nvSpPr>
        <p:spPr>
          <a:xfrm>
            <a:off x="530901" y="5975860"/>
            <a:ext cx="639682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1400" b="1" dirty="0"/>
              <a:t>Отношение «один ко многим» относится к отношениям между двумя объектами X и Y, в которых экземпляр X может быть связан со многими экземплярами Y, но экземпляр Y связан только с одним экземпляром X.</a:t>
            </a:r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35EBF9FA-7D8E-4BFB-AA3A-5FBFCFD61F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2037" y="2656920"/>
            <a:ext cx="4855696" cy="185399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892EB13-F04B-10ED-9990-D955D5CD3CDB}"/>
              </a:ext>
            </a:extLst>
          </p:cNvPr>
          <p:cNvSpPr txBox="1"/>
          <p:nvPr/>
        </p:nvSpPr>
        <p:spPr>
          <a:xfrm>
            <a:off x="11534742" y="332485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Rectangle 18">
            <a:extLst>
              <a:ext uri="{FF2B5EF4-FFF2-40B4-BE49-F238E27FC236}">
                <a16:creationId xmlns:a16="http://schemas.microsoft.com/office/drawing/2014/main" id="{E8EC81A0-619D-B563-4F88-8F63FBB017E2}"/>
              </a:ext>
            </a:extLst>
          </p:cNvPr>
          <p:cNvSpPr/>
          <p:nvPr/>
        </p:nvSpPr>
        <p:spPr>
          <a:xfrm>
            <a:off x="11632353" y="2459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  <a:latin typeface="Sansation" pitchFamily="2" charset="0"/>
              </a:rPr>
              <a:t>24</a:t>
            </a:r>
            <a:endParaRPr lang="mk-MK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11974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9815D3A-5270-4B0E-BD1E-89BBE93E8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3298" y="26831"/>
            <a:ext cx="9598702" cy="654206"/>
          </a:xfrm>
        </p:spPr>
        <p:txBody>
          <a:bodyPr>
            <a:normAutofit/>
          </a:bodyPr>
          <a:lstStyle/>
          <a:p>
            <a:r>
              <a:rPr lang="ru-RU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Физическая модель данных</a:t>
            </a: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7E71641F-7A3C-4556-B861-7120934F916C}"/>
              </a:ext>
            </a:extLst>
          </p:cNvPr>
          <p:cNvSpPr txBox="1">
            <a:spLocks/>
          </p:cNvSpPr>
          <p:nvPr/>
        </p:nvSpPr>
        <p:spPr>
          <a:xfrm>
            <a:off x="11562892" y="6202474"/>
            <a:ext cx="387246" cy="3570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500" b="1" dirty="0"/>
              <a:t>8</a:t>
            </a:r>
            <a:endParaRPr lang="ru-RU" sz="15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41C940-14BE-4414-8913-2F1A29B26DE5}"/>
              </a:ext>
            </a:extLst>
          </p:cNvPr>
          <p:cNvSpPr txBox="1"/>
          <p:nvPr/>
        </p:nvSpPr>
        <p:spPr>
          <a:xfrm>
            <a:off x="800778" y="778738"/>
            <a:ext cx="1105461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1600" b="1" dirty="0">
                <a:solidFill>
                  <a:srgbClr val="C00000"/>
                </a:solidFill>
              </a:rPr>
              <a:t>Физическая ERD </a:t>
            </a:r>
            <a:r>
              <a:rPr lang="ru-RU" sz="1600" b="1" dirty="0"/>
              <a:t>представляет собой фактический проект реляционной базы данных. </a:t>
            </a:r>
          </a:p>
          <a:p>
            <a:pPr algn="just"/>
            <a:endParaRPr lang="ru-RU" sz="1600" b="1" dirty="0"/>
          </a:p>
          <a:p>
            <a:pPr algn="just"/>
            <a:r>
              <a:rPr lang="ru-RU" sz="1600" b="1" dirty="0">
                <a:solidFill>
                  <a:srgbClr val="C00000"/>
                </a:solidFill>
              </a:rPr>
              <a:t>Физическая модель данных </a:t>
            </a:r>
            <a:r>
              <a:rPr lang="ru-RU" sz="1600" b="1" dirty="0"/>
              <a:t>развивает логическую модель данных, присваивая каждому столбцу тип, длину, допускающие значение NULL и т.д.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280570F-AF64-4BC8-936B-E2DC06C64C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485" y="2095524"/>
            <a:ext cx="9055024" cy="356997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513FA3D-695B-F1B2-29A0-E812198912C3}"/>
              </a:ext>
            </a:extLst>
          </p:cNvPr>
          <p:cNvSpPr txBox="1"/>
          <p:nvPr/>
        </p:nvSpPr>
        <p:spPr>
          <a:xfrm>
            <a:off x="11534742" y="332485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Rectangle 18">
            <a:extLst>
              <a:ext uri="{FF2B5EF4-FFF2-40B4-BE49-F238E27FC236}">
                <a16:creationId xmlns:a16="http://schemas.microsoft.com/office/drawing/2014/main" id="{87CE61B7-5C1C-0863-0D15-B1B38EEBC402}"/>
              </a:ext>
            </a:extLst>
          </p:cNvPr>
          <p:cNvSpPr/>
          <p:nvPr/>
        </p:nvSpPr>
        <p:spPr>
          <a:xfrm>
            <a:off x="11632353" y="2459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  <a:latin typeface="Sansation" pitchFamily="2" charset="0"/>
              </a:rPr>
              <a:t>25</a:t>
            </a:r>
            <a:endParaRPr lang="mk-MK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32724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9815D3A-5270-4B0E-BD1E-89BBE93E8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3298" y="26831"/>
            <a:ext cx="9598702" cy="654206"/>
          </a:xfrm>
        </p:spPr>
        <p:txBody>
          <a:bodyPr>
            <a:normAutofit/>
          </a:bodyPr>
          <a:lstStyle/>
          <a:p>
            <a:r>
              <a:rPr lang="ru-RU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Типы данных: символьные, бинарные и составные типы</a:t>
            </a: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7E71641F-7A3C-4556-B861-7120934F916C}"/>
              </a:ext>
            </a:extLst>
          </p:cNvPr>
          <p:cNvSpPr txBox="1">
            <a:spLocks/>
          </p:cNvSpPr>
          <p:nvPr/>
        </p:nvSpPr>
        <p:spPr>
          <a:xfrm>
            <a:off x="11566519" y="6197692"/>
            <a:ext cx="387246" cy="3570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500" b="1" dirty="0"/>
              <a:t>9</a:t>
            </a:r>
            <a:endParaRPr lang="ru-RU" sz="15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8B4CB2B-030D-47EE-878F-7F37EA331D6E}"/>
              </a:ext>
            </a:extLst>
          </p:cNvPr>
          <p:cNvSpPr txBox="1"/>
          <p:nvPr/>
        </p:nvSpPr>
        <p:spPr>
          <a:xfrm>
            <a:off x="5230098" y="1458563"/>
            <a:ext cx="190632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b="1" dirty="0">
                <a:solidFill>
                  <a:srgbClr val="C00000"/>
                </a:solidFill>
              </a:rPr>
              <a:t>дополняется!!!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ED136A-3E79-428A-C4E4-03DAC8986EAD}"/>
              </a:ext>
            </a:extLst>
          </p:cNvPr>
          <p:cNvSpPr txBox="1"/>
          <p:nvPr/>
        </p:nvSpPr>
        <p:spPr>
          <a:xfrm>
            <a:off x="6841726" y="824584"/>
            <a:ext cx="350460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b="1" dirty="0"/>
              <a:t>Бинарные типы: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A87DB8-8293-957D-A5C8-32554158B651}"/>
              </a:ext>
            </a:extLst>
          </p:cNvPr>
          <p:cNvSpPr txBox="1"/>
          <p:nvPr/>
        </p:nvSpPr>
        <p:spPr>
          <a:xfrm>
            <a:off x="545289" y="1184407"/>
            <a:ext cx="489141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b="1" dirty="0">
                <a:solidFill>
                  <a:srgbClr val="C00000"/>
                </a:solidFill>
              </a:rPr>
              <a:t>CHAR</a:t>
            </a:r>
            <a:r>
              <a:rPr lang="ru-RU" sz="1600" b="1" dirty="0"/>
              <a:t>: представляет строку фиксированной длины.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4E13C5-47BB-AB09-3B00-3746FC6D5383}"/>
              </a:ext>
            </a:extLst>
          </p:cNvPr>
          <p:cNvSpPr txBox="1"/>
          <p:nvPr/>
        </p:nvSpPr>
        <p:spPr>
          <a:xfrm>
            <a:off x="4132193" y="1461013"/>
            <a:ext cx="11057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1054B0"/>
                </a:solidFill>
              </a:rPr>
              <a:t>CHAR(10)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3AD2D7C-F2A1-CE77-60CC-60DF51011F31}"/>
              </a:ext>
            </a:extLst>
          </p:cNvPr>
          <p:cNvSpPr txBox="1"/>
          <p:nvPr/>
        </p:nvSpPr>
        <p:spPr>
          <a:xfrm>
            <a:off x="545289" y="1476402"/>
            <a:ext cx="469263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b="1" dirty="0"/>
              <a:t>Тип CHAR может хранить до 255 байт.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C0F36D9-B30C-6A14-B1E3-E341664E4C71}"/>
              </a:ext>
            </a:extLst>
          </p:cNvPr>
          <p:cNvSpPr txBox="1"/>
          <p:nvPr/>
        </p:nvSpPr>
        <p:spPr>
          <a:xfrm>
            <a:off x="545289" y="2022085"/>
            <a:ext cx="609765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b="1" dirty="0">
                <a:solidFill>
                  <a:srgbClr val="C00000"/>
                </a:solidFill>
              </a:rPr>
              <a:t>VARCHAR</a:t>
            </a:r>
            <a:r>
              <a:rPr lang="ru-RU" sz="1600" b="1" dirty="0"/>
              <a:t>: представляет строку переменной длины.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6376922-396C-44CC-D603-8ED6633604A1}"/>
              </a:ext>
            </a:extLst>
          </p:cNvPr>
          <p:cNvSpPr txBox="1"/>
          <p:nvPr/>
        </p:nvSpPr>
        <p:spPr>
          <a:xfrm>
            <a:off x="545289" y="2360639"/>
            <a:ext cx="609765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b="1" dirty="0"/>
              <a:t>Всего тип VARCHAR может хранить до 65535 байт.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3845FF0-3F8F-EA9A-2EEF-CEEF1D4297BE}"/>
              </a:ext>
            </a:extLst>
          </p:cNvPr>
          <p:cNvSpPr txBox="1"/>
          <p:nvPr/>
        </p:nvSpPr>
        <p:spPr>
          <a:xfrm>
            <a:off x="5083622" y="2343320"/>
            <a:ext cx="156292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b="1" dirty="0">
                <a:solidFill>
                  <a:srgbClr val="1054B0"/>
                </a:solidFill>
              </a:rPr>
              <a:t>VARCHAR(10)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C614152-F51F-8C35-A064-70A29CDADFD6}"/>
              </a:ext>
            </a:extLst>
          </p:cNvPr>
          <p:cNvSpPr txBox="1"/>
          <p:nvPr/>
        </p:nvSpPr>
        <p:spPr>
          <a:xfrm>
            <a:off x="544981" y="2854516"/>
            <a:ext cx="6097656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b="1" dirty="0">
                <a:solidFill>
                  <a:srgbClr val="C00000"/>
                </a:solidFill>
              </a:rPr>
              <a:t>TINYTEXT</a:t>
            </a:r>
            <a:r>
              <a:rPr lang="ru-RU" sz="1600" b="1" dirty="0"/>
              <a:t>: представляет текст длиной до 255 байт.</a:t>
            </a:r>
          </a:p>
          <a:p>
            <a:endParaRPr lang="ru-RU" sz="1600" b="1" dirty="0"/>
          </a:p>
          <a:p>
            <a:r>
              <a:rPr lang="ru-RU" sz="1600" b="1" dirty="0">
                <a:solidFill>
                  <a:srgbClr val="C00000"/>
                </a:solidFill>
              </a:rPr>
              <a:t>TEXT</a:t>
            </a:r>
            <a:r>
              <a:rPr lang="ru-RU" sz="1600" b="1" dirty="0"/>
              <a:t>: представляет текст длиной до 65 КБ.</a:t>
            </a:r>
          </a:p>
          <a:p>
            <a:endParaRPr lang="ru-RU" sz="1600" b="1" dirty="0"/>
          </a:p>
          <a:p>
            <a:r>
              <a:rPr lang="ru-RU" sz="1600" b="1" dirty="0">
                <a:solidFill>
                  <a:srgbClr val="C00000"/>
                </a:solidFill>
              </a:rPr>
              <a:t>MEDIUMTEXT</a:t>
            </a:r>
            <a:r>
              <a:rPr lang="ru-RU" sz="1600" b="1" dirty="0"/>
              <a:t>: представляет текст длиной до 16 МБ</a:t>
            </a:r>
          </a:p>
          <a:p>
            <a:endParaRPr lang="ru-RU" sz="1600" b="1" dirty="0"/>
          </a:p>
          <a:p>
            <a:r>
              <a:rPr lang="ru-RU" sz="1600" b="1" dirty="0">
                <a:solidFill>
                  <a:srgbClr val="C00000"/>
                </a:solidFill>
              </a:rPr>
              <a:t>LARGETEXT</a:t>
            </a:r>
            <a:r>
              <a:rPr lang="ru-RU" sz="1600" b="1" dirty="0"/>
              <a:t>: представляет текст длиной до 4 ГБ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D84F8DF-93FF-FBBA-A65E-2A0D2B1E5051}"/>
              </a:ext>
            </a:extLst>
          </p:cNvPr>
          <p:cNvSpPr txBox="1"/>
          <p:nvPr/>
        </p:nvSpPr>
        <p:spPr>
          <a:xfrm>
            <a:off x="545289" y="787597"/>
            <a:ext cx="609734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b="1" dirty="0"/>
              <a:t>Символьные типы: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A1AC631-A9C3-A796-666C-2EF53B947F85}"/>
              </a:ext>
            </a:extLst>
          </p:cNvPr>
          <p:cNvSpPr txBox="1"/>
          <p:nvPr/>
        </p:nvSpPr>
        <p:spPr>
          <a:xfrm>
            <a:off x="6841726" y="1271887"/>
            <a:ext cx="5224377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b="1" dirty="0">
                <a:solidFill>
                  <a:srgbClr val="C00000"/>
                </a:solidFill>
              </a:rPr>
              <a:t>TINYBLOB</a:t>
            </a:r>
            <a:r>
              <a:rPr lang="ru-RU" sz="1600" b="1" dirty="0"/>
              <a:t>: хранит бинарные данные в виде строки длиной до 255 байт.</a:t>
            </a:r>
          </a:p>
          <a:p>
            <a:endParaRPr lang="ru-RU" sz="1600" b="1" dirty="0"/>
          </a:p>
          <a:p>
            <a:r>
              <a:rPr lang="ru-RU" sz="1600" b="1" dirty="0">
                <a:solidFill>
                  <a:srgbClr val="C00000"/>
                </a:solidFill>
              </a:rPr>
              <a:t>BLOB</a:t>
            </a:r>
            <a:r>
              <a:rPr lang="ru-RU" sz="1600" b="1" dirty="0"/>
              <a:t>: хранит бинарные данные в виде строки длиной до 65 КБ.</a:t>
            </a:r>
          </a:p>
          <a:p>
            <a:endParaRPr lang="ru-RU" sz="1600" b="1" dirty="0"/>
          </a:p>
          <a:p>
            <a:r>
              <a:rPr lang="ru-RU" sz="1600" b="1" dirty="0">
                <a:solidFill>
                  <a:srgbClr val="C00000"/>
                </a:solidFill>
              </a:rPr>
              <a:t>MEDIUMBLOB</a:t>
            </a:r>
            <a:r>
              <a:rPr lang="ru-RU" sz="1600" b="1" dirty="0"/>
              <a:t>: хранит бинарные данные в виде строки длиной до 16 МБ</a:t>
            </a:r>
          </a:p>
          <a:p>
            <a:endParaRPr lang="ru-RU" sz="1600" b="1" dirty="0"/>
          </a:p>
          <a:p>
            <a:r>
              <a:rPr lang="ru-RU" sz="1600" b="1" dirty="0">
                <a:solidFill>
                  <a:srgbClr val="C00000"/>
                </a:solidFill>
              </a:rPr>
              <a:t>LARGEBLOB</a:t>
            </a:r>
            <a:r>
              <a:rPr lang="ru-RU" sz="1600" b="1" dirty="0"/>
              <a:t>: хранит бинарные данные в виде строки длиной до 4 ГБ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3163993-C896-7CC1-A55E-71B0EAFBF9A0}"/>
              </a:ext>
            </a:extLst>
          </p:cNvPr>
          <p:cNvSpPr txBox="1"/>
          <p:nvPr/>
        </p:nvSpPr>
        <p:spPr>
          <a:xfrm>
            <a:off x="573678" y="4903175"/>
            <a:ext cx="302013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b="1" dirty="0"/>
              <a:t>Составные типы: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9F022E1-EBFC-5F38-7F67-40EC0C93EF1F}"/>
              </a:ext>
            </a:extLst>
          </p:cNvPr>
          <p:cNvSpPr txBox="1"/>
          <p:nvPr/>
        </p:nvSpPr>
        <p:spPr>
          <a:xfrm>
            <a:off x="544981" y="5352481"/>
            <a:ext cx="6213628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b="1" dirty="0">
                <a:solidFill>
                  <a:srgbClr val="C00000"/>
                </a:solidFill>
              </a:rPr>
              <a:t>ENUM</a:t>
            </a:r>
            <a:r>
              <a:rPr lang="ru-RU" sz="1600" b="1" dirty="0"/>
              <a:t>: хранит одно значение из списка допустимых значений. Занимает 1-2 байта</a:t>
            </a:r>
          </a:p>
          <a:p>
            <a:endParaRPr lang="ru-RU" sz="1600" b="1" dirty="0"/>
          </a:p>
          <a:p>
            <a:r>
              <a:rPr lang="ru-RU" sz="1600" b="1" dirty="0">
                <a:solidFill>
                  <a:srgbClr val="C00000"/>
                </a:solidFill>
              </a:rPr>
              <a:t>SET</a:t>
            </a:r>
            <a:r>
              <a:rPr lang="ru-RU" sz="1600" b="1" dirty="0"/>
              <a:t>: может хранить несколько значений (до 64 значений) из некоторого списка допустимых значений. Занимает 1-8 байт.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64C59E-C4FA-C12A-7E28-5BAC342829A6}"/>
              </a:ext>
            </a:extLst>
          </p:cNvPr>
          <p:cNvSpPr txBox="1"/>
          <p:nvPr/>
        </p:nvSpPr>
        <p:spPr>
          <a:xfrm>
            <a:off x="11534742" y="332485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Rectangle 18">
            <a:extLst>
              <a:ext uri="{FF2B5EF4-FFF2-40B4-BE49-F238E27FC236}">
                <a16:creationId xmlns:a16="http://schemas.microsoft.com/office/drawing/2014/main" id="{9E777A6C-ECB8-263D-271D-B253A3B36A9A}"/>
              </a:ext>
            </a:extLst>
          </p:cNvPr>
          <p:cNvSpPr/>
          <p:nvPr/>
        </p:nvSpPr>
        <p:spPr>
          <a:xfrm>
            <a:off x="11632353" y="2459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  <a:latin typeface="Sansation" pitchFamily="2" charset="0"/>
              </a:rPr>
              <a:t>26</a:t>
            </a:r>
            <a:endParaRPr lang="mk-MK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13750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9815D3A-5270-4B0E-BD1E-89BBE93E8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3298" y="26831"/>
            <a:ext cx="9598702" cy="654206"/>
          </a:xfrm>
        </p:spPr>
        <p:txBody>
          <a:bodyPr>
            <a:normAutofit/>
          </a:bodyPr>
          <a:lstStyle/>
          <a:p>
            <a:r>
              <a:rPr lang="ru-RU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Типы данных: числовые типы</a:t>
            </a: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7E71641F-7A3C-4556-B861-7120934F916C}"/>
              </a:ext>
            </a:extLst>
          </p:cNvPr>
          <p:cNvSpPr txBox="1">
            <a:spLocks/>
          </p:cNvSpPr>
          <p:nvPr/>
        </p:nvSpPr>
        <p:spPr>
          <a:xfrm>
            <a:off x="11525697" y="6201774"/>
            <a:ext cx="387246" cy="3570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500" b="1" dirty="0"/>
              <a:t>10</a:t>
            </a:r>
            <a:endParaRPr lang="ru-RU" sz="1500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D84F8DF-93FF-FBBA-A65E-2A0D2B1E5051}"/>
              </a:ext>
            </a:extLst>
          </p:cNvPr>
          <p:cNvSpPr txBox="1"/>
          <p:nvPr/>
        </p:nvSpPr>
        <p:spPr>
          <a:xfrm>
            <a:off x="694376" y="608818"/>
            <a:ext cx="609734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b="1" dirty="0"/>
              <a:t>Числовые типы: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CA9065-3279-866A-DCA2-83D45CD75045}"/>
              </a:ext>
            </a:extLst>
          </p:cNvPr>
          <p:cNvSpPr txBox="1"/>
          <p:nvPr/>
        </p:nvSpPr>
        <p:spPr>
          <a:xfrm>
            <a:off x="694376" y="947372"/>
            <a:ext cx="11408476" cy="30315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b="1" dirty="0">
                <a:solidFill>
                  <a:srgbClr val="C00000"/>
                </a:solidFill>
              </a:rPr>
              <a:t>TINYINT</a:t>
            </a:r>
            <a:r>
              <a:rPr lang="ru-RU" sz="1600" b="1" dirty="0"/>
              <a:t>: представляет целые числа от -128 до 127, занимает 1 байт</a:t>
            </a:r>
          </a:p>
          <a:p>
            <a:endParaRPr lang="ru-RU" sz="800" b="1" dirty="0"/>
          </a:p>
          <a:p>
            <a:r>
              <a:rPr lang="ru-RU" sz="1600" b="1" dirty="0">
                <a:solidFill>
                  <a:srgbClr val="C00000"/>
                </a:solidFill>
              </a:rPr>
              <a:t>BOOL</a:t>
            </a:r>
            <a:r>
              <a:rPr lang="ru-RU" sz="1600" b="1" dirty="0"/>
              <a:t>: фактически не представляет отдельный тип, а является лишь псевдонимом для типа </a:t>
            </a:r>
          </a:p>
          <a:p>
            <a:endParaRPr lang="ru-RU" sz="900" b="1" dirty="0"/>
          </a:p>
          <a:p>
            <a:r>
              <a:rPr lang="ru-RU" sz="1600" b="1" dirty="0">
                <a:solidFill>
                  <a:srgbClr val="C00000"/>
                </a:solidFill>
              </a:rPr>
              <a:t>TINYINT(1) </a:t>
            </a:r>
            <a:r>
              <a:rPr lang="ru-RU" sz="1600" b="1" dirty="0"/>
              <a:t>и может хранить два значения 0 и 1. Однако данный тип может также в качестве значения принимать встроенные константы TRUE (представляет число 1) и FALSE (предоставляет число 0). Также имеет псевдоним BOOLEAN.</a:t>
            </a:r>
          </a:p>
          <a:p>
            <a:endParaRPr lang="ru-RU" sz="900" b="1" dirty="0"/>
          </a:p>
          <a:p>
            <a:r>
              <a:rPr lang="ru-RU" sz="1600" b="1" dirty="0">
                <a:solidFill>
                  <a:srgbClr val="C00000"/>
                </a:solidFill>
              </a:rPr>
              <a:t>TINYINT UNSIGNED</a:t>
            </a:r>
            <a:r>
              <a:rPr lang="ru-RU" sz="1600" b="1" dirty="0"/>
              <a:t>: представляет целые числа от 0 до 255, занимает 1 байт</a:t>
            </a:r>
          </a:p>
          <a:p>
            <a:endParaRPr lang="ru-RU" sz="1000" b="1" dirty="0"/>
          </a:p>
          <a:p>
            <a:r>
              <a:rPr lang="ru-RU" sz="1600" b="1" dirty="0">
                <a:solidFill>
                  <a:srgbClr val="C00000"/>
                </a:solidFill>
              </a:rPr>
              <a:t>SMALLINT</a:t>
            </a:r>
            <a:r>
              <a:rPr lang="ru-RU" sz="1600" b="1" dirty="0"/>
              <a:t>: представляет целые числа от -32768 до 32767, занимает 2 </a:t>
            </a:r>
            <a:r>
              <a:rPr lang="ru-RU" sz="1600" b="1" dirty="0" err="1"/>
              <a:t>байтa</a:t>
            </a:r>
            <a:endParaRPr lang="ru-RU" sz="1600" b="1" dirty="0"/>
          </a:p>
          <a:p>
            <a:endParaRPr lang="ru-RU" sz="1050" b="1" dirty="0"/>
          </a:p>
          <a:p>
            <a:r>
              <a:rPr lang="ru-RU" sz="1600" b="1" dirty="0">
                <a:solidFill>
                  <a:srgbClr val="C00000"/>
                </a:solidFill>
              </a:rPr>
              <a:t>SMALLINT UNSIGNED</a:t>
            </a:r>
            <a:r>
              <a:rPr lang="ru-RU" sz="1600" b="1" dirty="0"/>
              <a:t>: представляет целые числа от 0 до 65535, занимает 2 </a:t>
            </a:r>
            <a:r>
              <a:rPr lang="ru-RU" sz="1600" b="1" dirty="0" err="1"/>
              <a:t>байтa</a:t>
            </a:r>
            <a:endParaRPr lang="ru-RU" sz="1600" b="1" dirty="0"/>
          </a:p>
          <a:p>
            <a:endParaRPr lang="ru-RU" sz="1050" b="1" dirty="0"/>
          </a:p>
          <a:p>
            <a:r>
              <a:rPr lang="ru-RU" sz="1600" b="1" dirty="0">
                <a:solidFill>
                  <a:srgbClr val="C00000"/>
                </a:solidFill>
              </a:rPr>
              <a:t>MEDIUMINT</a:t>
            </a:r>
            <a:r>
              <a:rPr lang="ru-RU" sz="1600" b="1" dirty="0"/>
              <a:t>: представляет целые числа от -8388608 до 8388607, занимает 3 байта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3AD7FDC-56C3-A9FC-46F1-2BB2E1DDA279}"/>
              </a:ext>
            </a:extLst>
          </p:cNvPr>
          <p:cNvSpPr txBox="1"/>
          <p:nvPr/>
        </p:nvSpPr>
        <p:spPr>
          <a:xfrm>
            <a:off x="694376" y="3879580"/>
            <a:ext cx="11044045" cy="30008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b="1" dirty="0">
                <a:solidFill>
                  <a:srgbClr val="C00000"/>
                </a:solidFill>
              </a:rPr>
              <a:t>MEDIUMINT UNSIGNED</a:t>
            </a:r>
            <a:r>
              <a:rPr lang="ru-RU" sz="1600" b="1" dirty="0"/>
              <a:t>: представляет целые числа от 0 до 16777215, занимает 3 байта</a:t>
            </a:r>
          </a:p>
          <a:p>
            <a:endParaRPr lang="ru-RU" sz="600" b="1" dirty="0"/>
          </a:p>
          <a:p>
            <a:r>
              <a:rPr lang="ru-RU" sz="1600" b="1" dirty="0">
                <a:solidFill>
                  <a:srgbClr val="C00000"/>
                </a:solidFill>
              </a:rPr>
              <a:t>INT</a:t>
            </a:r>
            <a:r>
              <a:rPr lang="ru-RU" sz="1600" b="1" dirty="0"/>
              <a:t>: представляет целые числа от -2147483648 до 2147483647, занимает 4 байта</a:t>
            </a:r>
          </a:p>
          <a:p>
            <a:endParaRPr lang="ru-RU" sz="700" b="1" dirty="0"/>
          </a:p>
          <a:p>
            <a:r>
              <a:rPr lang="ru-RU" sz="1600" b="1" dirty="0">
                <a:solidFill>
                  <a:srgbClr val="C00000"/>
                </a:solidFill>
              </a:rPr>
              <a:t>INT UNSIGNED</a:t>
            </a:r>
            <a:r>
              <a:rPr lang="ru-RU" sz="1600" b="1" dirty="0"/>
              <a:t>: представляет целые числа от 0 до 4294967295, занимает 4 байта</a:t>
            </a:r>
          </a:p>
          <a:p>
            <a:endParaRPr lang="ru-RU" sz="800" b="1" dirty="0"/>
          </a:p>
          <a:p>
            <a:r>
              <a:rPr lang="ru-RU" sz="1600" b="1" dirty="0">
                <a:solidFill>
                  <a:srgbClr val="C00000"/>
                </a:solidFill>
              </a:rPr>
              <a:t>BIGINT</a:t>
            </a:r>
            <a:r>
              <a:rPr lang="ru-RU" sz="1600" b="1" dirty="0"/>
              <a:t>: представляет целые числа от -9 223 372 036 854 775 808 до 9 223 372 036 854 775 807, занимает 8 байт</a:t>
            </a:r>
          </a:p>
          <a:p>
            <a:endParaRPr lang="ru-RU" sz="800" b="1" dirty="0"/>
          </a:p>
          <a:p>
            <a:r>
              <a:rPr lang="ru-RU" sz="1600" b="1" dirty="0">
                <a:solidFill>
                  <a:srgbClr val="C00000"/>
                </a:solidFill>
              </a:rPr>
              <a:t>BIGINT UNSIGNED</a:t>
            </a:r>
            <a:r>
              <a:rPr lang="ru-RU" sz="1600" b="1" dirty="0"/>
              <a:t>: представляет целые числа от 0 до 18 446 744 073 709 551 615, занимает 8 байт</a:t>
            </a:r>
          </a:p>
          <a:p>
            <a:endParaRPr lang="ru-RU" sz="800" b="1" dirty="0"/>
          </a:p>
          <a:p>
            <a:r>
              <a:rPr lang="ru-RU" sz="1600" b="1" dirty="0">
                <a:solidFill>
                  <a:srgbClr val="C00000"/>
                </a:solidFill>
              </a:rPr>
              <a:t>DECIMAL</a:t>
            </a:r>
            <a:r>
              <a:rPr lang="ru-RU" sz="1600" b="1" dirty="0"/>
              <a:t>: хранит числа с фиксированной точностью. </a:t>
            </a:r>
          </a:p>
          <a:p>
            <a:r>
              <a:rPr lang="ru-RU" sz="1600" b="1" dirty="0"/>
              <a:t>Данный тип может принимать два параметра </a:t>
            </a:r>
            <a:r>
              <a:rPr lang="ru-RU" sz="1600" b="1" dirty="0" err="1"/>
              <a:t>precision</a:t>
            </a:r>
            <a:r>
              <a:rPr lang="ru-RU" sz="1600" b="1" dirty="0"/>
              <a:t> и </a:t>
            </a:r>
            <a:r>
              <a:rPr lang="ru-RU" sz="1600" b="1" dirty="0" err="1"/>
              <a:t>scale</a:t>
            </a:r>
            <a:r>
              <a:rPr lang="ru-RU" sz="1600" b="1" dirty="0"/>
              <a:t>: </a:t>
            </a:r>
            <a:r>
              <a:rPr lang="ru-RU" sz="1600" b="1" dirty="0">
                <a:solidFill>
                  <a:srgbClr val="1054B0"/>
                </a:solidFill>
              </a:rPr>
              <a:t>DECIMAL(</a:t>
            </a:r>
            <a:r>
              <a:rPr lang="ru-RU" sz="1600" b="1" dirty="0" err="1">
                <a:solidFill>
                  <a:srgbClr val="1054B0"/>
                </a:solidFill>
              </a:rPr>
              <a:t>precision</a:t>
            </a:r>
            <a:r>
              <a:rPr lang="ru-RU" sz="1600" b="1" dirty="0">
                <a:solidFill>
                  <a:srgbClr val="1054B0"/>
                </a:solidFill>
              </a:rPr>
              <a:t>, </a:t>
            </a:r>
            <a:r>
              <a:rPr lang="ru-RU" sz="1600" b="1" dirty="0" err="1">
                <a:solidFill>
                  <a:srgbClr val="1054B0"/>
                </a:solidFill>
              </a:rPr>
              <a:t>scale</a:t>
            </a:r>
            <a:r>
              <a:rPr lang="ru-RU" sz="1600" b="1" dirty="0">
                <a:solidFill>
                  <a:srgbClr val="1054B0"/>
                </a:solidFill>
              </a:rPr>
              <a:t>).</a:t>
            </a:r>
          </a:p>
          <a:p>
            <a:endParaRPr lang="ru-RU" sz="600" b="1" dirty="0">
              <a:solidFill>
                <a:srgbClr val="1054B0"/>
              </a:solidFill>
            </a:endParaRPr>
          </a:p>
          <a:p>
            <a:r>
              <a:rPr lang="ru-RU" sz="1600" b="1" dirty="0">
                <a:solidFill>
                  <a:srgbClr val="C00000"/>
                </a:solidFill>
              </a:rPr>
              <a:t>FLOAT</a:t>
            </a:r>
            <a:r>
              <a:rPr lang="ru-RU" sz="1600" b="1" dirty="0"/>
              <a:t>: хранит дробные числа с плавающей точкой одинарной точности от -3.4028 * 1038 до 3.4028 * 1038, </a:t>
            </a:r>
          </a:p>
          <a:p>
            <a:r>
              <a:rPr lang="ru-RU" sz="1600" b="1" dirty="0"/>
              <a:t>занимает 4 байта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53E176-6091-D885-2331-EE12F103D099}"/>
              </a:ext>
            </a:extLst>
          </p:cNvPr>
          <p:cNvSpPr txBox="1"/>
          <p:nvPr/>
        </p:nvSpPr>
        <p:spPr>
          <a:xfrm>
            <a:off x="11534742" y="332485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Rectangle 18">
            <a:extLst>
              <a:ext uri="{FF2B5EF4-FFF2-40B4-BE49-F238E27FC236}">
                <a16:creationId xmlns:a16="http://schemas.microsoft.com/office/drawing/2014/main" id="{19B37D98-8FC8-3120-A49C-04E0A4B0ABEE}"/>
              </a:ext>
            </a:extLst>
          </p:cNvPr>
          <p:cNvSpPr/>
          <p:nvPr/>
        </p:nvSpPr>
        <p:spPr>
          <a:xfrm>
            <a:off x="11632353" y="2459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  <a:latin typeface="Sansation" pitchFamily="2" charset="0"/>
              </a:rPr>
              <a:t>27</a:t>
            </a:r>
            <a:endParaRPr lang="mk-MK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87321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9815D3A-5270-4B0E-BD1E-89BBE93E8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3298" y="26831"/>
            <a:ext cx="9598702" cy="654206"/>
          </a:xfrm>
        </p:spPr>
        <p:txBody>
          <a:bodyPr>
            <a:normAutofit/>
          </a:bodyPr>
          <a:lstStyle/>
          <a:p>
            <a:r>
              <a:rPr lang="ru-RU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Типы данных: дата и время</a:t>
            </a: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7E71641F-7A3C-4556-B861-7120934F916C}"/>
              </a:ext>
            </a:extLst>
          </p:cNvPr>
          <p:cNvSpPr txBox="1">
            <a:spLocks/>
          </p:cNvSpPr>
          <p:nvPr/>
        </p:nvSpPr>
        <p:spPr>
          <a:xfrm>
            <a:off x="11525698" y="6201774"/>
            <a:ext cx="387246" cy="3570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500" b="1" dirty="0"/>
              <a:t>11</a:t>
            </a:r>
            <a:endParaRPr lang="ru-RU" sz="1500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D84F8DF-93FF-FBBA-A65E-2A0D2B1E5051}"/>
              </a:ext>
            </a:extLst>
          </p:cNvPr>
          <p:cNvSpPr txBox="1"/>
          <p:nvPr/>
        </p:nvSpPr>
        <p:spPr>
          <a:xfrm>
            <a:off x="694376" y="608818"/>
            <a:ext cx="609734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b="1" dirty="0"/>
              <a:t>Типы для работы с датой и временем: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CA9065-3279-866A-DCA2-83D45CD75045}"/>
              </a:ext>
            </a:extLst>
          </p:cNvPr>
          <p:cNvSpPr txBox="1"/>
          <p:nvPr/>
        </p:nvSpPr>
        <p:spPr>
          <a:xfrm>
            <a:off x="694376" y="947372"/>
            <a:ext cx="11408476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b="1" dirty="0">
                <a:solidFill>
                  <a:srgbClr val="C00000"/>
                </a:solidFill>
              </a:rPr>
              <a:t>DATE</a:t>
            </a:r>
            <a:r>
              <a:rPr lang="ru-RU" sz="1600" b="1" dirty="0"/>
              <a:t>: хранит даты с 1 января 1000 года до 31 декабря 9999 года (c "1000-01-01" до "9999-12-31"). По умолчанию для хранения используется формат yyyy-mm-dd. Занимает 3 байта.</a:t>
            </a:r>
          </a:p>
          <a:p>
            <a:endParaRPr lang="ru-RU" sz="1600" b="1" dirty="0"/>
          </a:p>
          <a:p>
            <a:r>
              <a:rPr lang="ru-RU" sz="1600" b="1" dirty="0">
                <a:solidFill>
                  <a:srgbClr val="C00000"/>
                </a:solidFill>
              </a:rPr>
              <a:t>TIME</a:t>
            </a:r>
            <a:r>
              <a:rPr lang="ru-RU" sz="1600" b="1" dirty="0"/>
              <a:t>: хранит время от -838:59:59 до 838:59:59. По умолчанию для хранения времени применяется формат "hh:mm:ss". Занимает 3 байта.</a:t>
            </a:r>
          </a:p>
          <a:p>
            <a:endParaRPr lang="ru-RU" sz="1600" b="1" dirty="0"/>
          </a:p>
          <a:p>
            <a:r>
              <a:rPr lang="ru-RU" sz="1600" b="1" dirty="0">
                <a:solidFill>
                  <a:srgbClr val="C00000"/>
                </a:solidFill>
              </a:rPr>
              <a:t>DATETIME</a:t>
            </a:r>
            <a:r>
              <a:rPr lang="ru-RU" sz="1600" b="1" dirty="0"/>
              <a:t>: объединяет время и дату, диапазон дат и времени - с 1 января 1000 года по 31 декабря 9999 года (с "1000-01-01 00:00:00" до "9999-12-31 23:59:59"). Для хранения по умолчанию используется формат "yyyy-mm-dd hh:mm:ss". Занимает 8 байт</a:t>
            </a:r>
          </a:p>
          <a:p>
            <a:endParaRPr lang="ru-RU" sz="1600" b="1" dirty="0"/>
          </a:p>
          <a:p>
            <a:r>
              <a:rPr lang="ru-RU" sz="1600" b="1" dirty="0">
                <a:solidFill>
                  <a:srgbClr val="C00000"/>
                </a:solidFill>
              </a:rPr>
              <a:t>TIMESTAMP</a:t>
            </a:r>
            <a:r>
              <a:rPr lang="ru-RU" sz="1600" b="1" dirty="0"/>
              <a:t>: также хранит дату и время, но в другом диапазоне: от "1970-01-01 00:00:01" UTC до "2038-01-19 03:14:07" UTC. Занимает 4 байта</a:t>
            </a:r>
          </a:p>
          <a:p>
            <a:endParaRPr lang="ru-RU" sz="1600" b="1" dirty="0"/>
          </a:p>
          <a:p>
            <a:r>
              <a:rPr lang="ru-RU" sz="1600" b="1" dirty="0">
                <a:solidFill>
                  <a:srgbClr val="C00000"/>
                </a:solidFill>
              </a:rPr>
              <a:t>YEAR</a:t>
            </a:r>
            <a:r>
              <a:rPr lang="ru-RU" sz="1600" b="1" dirty="0"/>
              <a:t>: хранит год в виде 4 цифр. Диапазон доступных значений от 1901 до 2155. Занимает 1 байт.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13D12B-0143-32D9-6E04-5F37972BA637}"/>
              </a:ext>
            </a:extLst>
          </p:cNvPr>
          <p:cNvSpPr txBox="1"/>
          <p:nvPr/>
        </p:nvSpPr>
        <p:spPr>
          <a:xfrm>
            <a:off x="11534742" y="332485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Rectangle 18">
            <a:extLst>
              <a:ext uri="{FF2B5EF4-FFF2-40B4-BE49-F238E27FC236}">
                <a16:creationId xmlns:a16="http://schemas.microsoft.com/office/drawing/2014/main" id="{B7C468C9-77E4-2A51-6B6C-242418215902}"/>
              </a:ext>
            </a:extLst>
          </p:cNvPr>
          <p:cNvSpPr/>
          <p:nvPr/>
        </p:nvSpPr>
        <p:spPr>
          <a:xfrm>
            <a:off x="11632353" y="2459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  <a:latin typeface="Sansation" pitchFamily="2" charset="0"/>
              </a:rPr>
              <a:t>28</a:t>
            </a:r>
            <a:endParaRPr lang="mk-MK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19247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9815D3A-5270-4B0E-BD1E-89BBE93E8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3298" y="26831"/>
            <a:ext cx="9598702" cy="654206"/>
          </a:xfrm>
        </p:spPr>
        <p:txBody>
          <a:bodyPr>
            <a:normAutofit/>
          </a:bodyPr>
          <a:lstStyle/>
          <a:p>
            <a:r>
              <a:rPr lang="ru-RU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Нотация Чена: сущности</a:t>
            </a: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7E71641F-7A3C-4556-B861-7120934F916C}"/>
              </a:ext>
            </a:extLst>
          </p:cNvPr>
          <p:cNvSpPr txBox="1">
            <a:spLocks/>
          </p:cNvSpPr>
          <p:nvPr/>
        </p:nvSpPr>
        <p:spPr>
          <a:xfrm>
            <a:off x="11516808" y="6194309"/>
            <a:ext cx="387246" cy="3570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500" b="1" dirty="0"/>
              <a:t>12</a:t>
            </a:r>
            <a:endParaRPr lang="ru-RU" sz="1500" b="1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5652287-4137-4A6D-8760-EFE032D972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5672" y="2175512"/>
            <a:ext cx="4769026" cy="350940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BF8A443-9DB7-412F-AB4F-E2A73EB50CFC}"/>
              </a:ext>
            </a:extLst>
          </p:cNvPr>
          <p:cNvSpPr txBox="1"/>
          <p:nvPr/>
        </p:nvSpPr>
        <p:spPr>
          <a:xfrm>
            <a:off x="2772715" y="3398410"/>
            <a:ext cx="208920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b="1" dirty="0"/>
              <a:t>Типы сущностей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07A5C7E-DD63-436F-A4EC-0CF3E7B8E7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550" y="3707647"/>
            <a:ext cx="1508613" cy="880024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8521F79A-E068-41A0-9D8E-1031F88D09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550" y="4626466"/>
            <a:ext cx="1508613" cy="880024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E30B125B-1551-4699-B7A1-44E89612CE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550" y="5545285"/>
            <a:ext cx="1508613" cy="88002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E568AEF-CB68-4337-B628-5BBF21AFB452}"/>
              </a:ext>
            </a:extLst>
          </p:cNvPr>
          <p:cNvSpPr txBox="1"/>
          <p:nvPr/>
        </p:nvSpPr>
        <p:spPr>
          <a:xfrm>
            <a:off x="2102163" y="4671858"/>
            <a:ext cx="438415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1600" b="1" dirty="0">
                <a:solidFill>
                  <a:srgbClr val="C00000"/>
                </a:solidFill>
              </a:rPr>
              <a:t>слабая сущность </a:t>
            </a:r>
            <a:r>
              <a:rPr lang="ru-RU" sz="1600" b="1" dirty="0">
                <a:solidFill>
                  <a:srgbClr val="212529"/>
                </a:solidFill>
              </a:rPr>
              <a:t>- сущность, которую нельзя однозначно идентифицировать только по ее атрибутам.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B3CE4F8-6F81-4901-8305-000C42CB04A4}"/>
              </a:ext>
            </a:extLst>
          </p:cNvPr>
          <p:cNvSpPr txBox="1"/>
          <p:nvPr/>
        </p:nvSpPr>
        <p:spPr>
          <a:xfrm>
            <a:off x="2102163" y="5592962"/>
            <a:ext cx="438415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1600" b="1" dirty="0">
                <a:solidFill>
                  <a:srgbClr val="C00000"/>
                </a:solidFill>
              </a:rPr>
              <a:t>ассоциативная сущность </a:t>
            </a:r>
            <a:r>
              <a:rPr lang="ru-RU" sz="1600" b="1" dirty="0">
                <a:solidFill>
                  <a:srgbClr val="212529"/>
                </a:solidFill>
              </a:rPr>
              <a:t>- объект, используемый во взаимосвязи «многие ко многим» (представляет собой дополнительную таблицу).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CCD3FDD-DF6B-4A5E-A2FA-A8ECDFC7EEDA}"/>
              </a:ext>
            </a:extLst>
          </p:cNvPr>
          <p:cNvSpPr txBox="1"/>
          <p:nvPr/>
        </p:nvSpPr>
        <p:spPr>
          <a:xfrm>
            <a:off x="593550" y="681037"/>
            <a:ext cx="943668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1600" b="1" dirty="0"/>
              <a:t>Питер Чен разработал ERD в 1970-х годах и опубликовал свое предложение по моделированию отношений сущностей в статье 1976 года под названием «</a:t>
            </a:r>
            <a:r>
              <a:rPr lang="ru-RU" sz="1600" b="1" dirty="0">
                <a:solidFill>
                  <a:srgbClr val="C00000"/>
                </a:solidFill>
              </a:rPr>
              <a:t>Модель отношений сущностей: к унифицированному представлению данных</a:t>
            </a:r>
            <a:r>
              <a:rPr lang="ru-RU" sz="1600" b="1" dirty="0"/>
              <a:t>».</a:t>
            </a:r>
            <a:endParaRPr lang="en-US" sz="1600" b="1" dirty="0"/>
          </a:p>
          <a:p>
            <a:pPr algn="just"/>
            <a:endParaRPr lang="ru-RU" sz="1600" b="1" dirty="0"/>
          </a:p>
          <a:p>
            <a:pPr algn="just"/>
            <a:r>
              <a:rPr lang="ru-RU" sz="1600" b="1" dirty="0"/>
              <a:t>Обозначение </a:t>
            </a:r>
            <a:r>
              <a:rPr lang="ru-RU" sz="1600" b="1" dirty="0">
                <a:solidFill>
                  <a:srgbClr val="C00000"/>
                </a:solidFill>
              </a:rPr>
              <a:t>Chen ERD </a:t>
            </a:r>
            <a:r>
              <a:rPr lang="ru-RU" sz="1600" b="1" dirty="0"/>
              <a:t>все еще используется и считается наиболее подробным способом представления сущностей и отношений.</a:t>
            </a:r>
          </a:p>
        </p:txBody>
      </p:sp>
      <p:pic>
        <p:nvPicPr>
          <p:cNvPr id="1026" name="Picture 2" descr="Чен Петер Пин-Шен">
            <a:extLst>
              <a:ext uri="{FF2B5EF4-FFF2-40B4-BE49-F238E27FC236}">
                <a16:creationId xmlns:a16="http://schemas.microsoft.com/office/drawing/2014/main" id="{85D05516-E3AE-4C79-86C8-779E7CB0CF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4896" y="525753"/>
            <a:ext cx="1370898" cy="1492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0C89178-AFED-43C8-BF41-49BCFD8B7966}"/>
              </a:ext>
            </a:extLst>
          </p:cNvPr>
          <p:cNvSpPr txBox="1"/>
          <p:nvPr/>
        </p:nvSpPr>
        <p:spPr>
          <a:xfrm>
            <a:off x="593550" y="2442392"/>
            <a:ext cx="609760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b="1" dirty="0">
                <a:solidFill>
                  <a:srgbClr val="C00000"/>
                </a:solidFill>
              </a:rPr>
              <a:t>Традиционный </a:t>
            </a:r>
            <a:r>
              <a:rPr lang="ru-RU" sz="1600" b="1" dirty="0" err="1">
                <a:solidFill>
                  <a:srgbClr val="C00000"/>
                </a:solidFill>
              </a:rPr>
              <a:t>Chen</a:t>
            </a:r>
            <a:r>
              <a:rPr lang="ru-RU" sz="1600" b="1" dirty="0">
                <a:solidFill>
                  <a:srgbClr val="C00000"/>
                </a:solidFill>
              </a:rPr>
              <a:t> ERD </a:t>
            </a:r>
            <a:r>
              <a:rPr lang="ru-RU" sz="1600" b="1" dirty="0"/>
              <a:t>похож на блок-схему со связанными символами для сущностей, отношений и атрибутов.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F5C5D84-C7C6-C112-9B11-DC6350C5DC86}"/>
              </a:ext>
            </a:extLst>
          </p:cNvPr>
          <p:cNvSpPr txBox="1"/>
          <p:nvPr/>
        </p:nvSpPr>
        <p:spPr>
          <a:xfrm>
            <a:off x="11534742" y="332485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Rectangle 18">
            <a:extLst>
              <a:ext uri="{FF2B5EF4-FFF2-40B4-BE49-F238E27FC236}">
                <a16:creationId xmlns:a16="http://schemas.microsoft.com/office/drawing/2014/main" id="{DE089D7E-3F1C-8384-FBD4-FBFFA313E3E7}"/>
              </a:ext>
            </a:extLst>
          </p:cNvPr>
          <p:cNvSpPr/>
          <p:nvPr/>
        </p:nvSpPr>
        <p:spPr>
          <a:xfrm>
            <a:off x="11632353" y="2459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  <a:latin typeface="Sansation" pitchFamily="2" charset="0"/>
              </a:rPr>
              <a:t>29</a:t>
            </a:r>
            <a:endParaRPr lang="mk-MK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75140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9815D3A-5270-4B0E-BD1E-89BBE93E8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3298" y="26831"/>
            <a:ext cx="9598702" cy="654206"/>
          </a:xfrm>
        </p:spPr>
        <p:txBody>
          <a:bodyPr>
            <a:normAutofit/>
          </a:bodyPr>
          <a:lstStyle/>
          <a:p>
            <a:r>
              <a:rPr lang="ru-RU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Предметная область БД</a:t>
            </a: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7E71641F-7A3C-4556-B861-7120934F916C}"/>
              </a:ext>
            </a:extLst>
          </p:cNvPr>
          <p:cNvSpPr txBox="1">
            <a:spLocks/>
          </p:cNvSpPr>
          <p:nvPr/>
        </p:nvSpPr>
        <p:spPr>
          <a:xfrm>
            <a:off x="11583220" y="6203643"/>
            <a:ext cx="387246" cy="3570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1400" b="1" dirty="0"/>
              <a:t>3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B22E03D-CB50-436F-ADFA-368ACCBA873B}"/>
              </a:ext>
            </a:extLst>
          </p:cNvPr>
          <p:cNvSpPr txBox="1"/>
          <p:nvPr/>
        </p:nvSpPr>
        <p:spPr>
          <a:xfrm>
            <a:off x="750507" y="603481"/>
            <a:ext cx="6585475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1400" b="1" dirty="0">
                <a:solidFill>
                  <a:srgbClr val="C00000"/>
                </a:solidFill>
              </a:rPr>
              <a:t>Предметная область </a:t>
            </a:r>
            <a:r>
              <a:rPr lang="ru-RU" sz="1400" b="1" dirty="0"/>
              <a:t>– это множество объектов, их свойства, отношения и функции, которые принимаются во внимание в пределах отдельного рассуждения. </a:t>
            </a:r>
          </a:p>
          <a:p>
            <a:pPr algn="just"/>
            <a:endParaRPr lang="ru-RU" sz="1400" b="1" dirty="0"/>
          </a:p>
          <a:p>
            <a:pPr algn="just"/>
            <a:endParaRPr lang="ru-RU" sz="1400" b="1" dirty="0">
              <a:solidFill>
                <a:srgbClr val="C00000"/>
              </a:solidFill>
            </a:endParaRPr>
          </a:p>
          <a:p>
            <a:pPr algn="just"/>
            <a:endParaRPr lang="ru-RU" sz="1400" b="1" dirty="0"/>
          </a:p>
          <a:p>
            <a:pPr algn="just"/>
            <a:endParaRPr lang="ru-RU" sz="1400" b="1" dirty="0"/>
          </a:p>
        </p:txBody>
      </p:sp>
      <p:sp>
        <p:nvSpPr>
          <p:cNvPr id="38" name="Прямоугольник 37">
            <a:extLst>
              <a:ext uri="{FF2B5EF4-FFF2-40B4-BE49-F238E27FC236}">
                <a16:creationId xmlns:a16="http://schemas.microsoft.com/office/drawing/2014/main" id="{B97B3541-077E-44F0-8623-889DB9AF8903}"/>
              </a:ext>
            </a:extLst>
          </p:cNvPr>
          <p:cNvSpPr/>
          <p:nvPr/>
        </p:nvSpPr>
        <p:spPr>
          <a:xfrm>
            <a:off x="4711016" y="4105680"/>
            <a:ext cx="6691275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400" b="1" dirty="0">
                <a:solidFill>
                  <a:srgbClr val="C00000"/>
                </a:solidFill>
              </a:rPr>
              <a:t>Метаданные</a:t>
            </a:r>
            <a:r>
              <a:rPr lang="ru-RU" sz="1400" b="1" dirty="0"/>
              <a:t> - независимые от предметной области данные называются (например, структуры данных, способы представления, методы обработки, права доступа и т.д.).  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33954CB-4ED6-4B72-A162-9165C016CF71}"/>
              </a:ext>
            </a:extLst>
          </p:cNvPr>
          <p:cNvSpPr txBox="1"/>
          <p:nvPr/>
        </p:nvSpPr>
        <p:spPr>
          <a:xfrm>
            <a:off x="1162504" y="2200195"/>
            <a:ext cx="21602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1800" b="1" dirty="0">
                <a:solidFill>
                  <a:srgbClr val="C00000"/>
                </a:solidFill>
              </a:rPr>
              <a:t>Ядро базы данных</a:t>
            </a:r>
            <a:endParaRPr lang="en-US" sz="1800" b="1" dirty="0">
              <a:solidFill>
                <a:srgbClr val="C00000"/>
              </a:solidFill>
            </a:endParaRPr>
          </a:p>
        </p:txBody>
      </p:sp>
      <p:sp>
        <p:nvSpPr>
          <p:cNvPr id="40" name="Прямоугольник 39">
            <a:extLst>
              <a:ext uri="{FF2B5EF4-FFF2-40B4-BE49-F238E27FC236}">
                <a16:creationId xmlns:a16="http://schemas.microsoft.com/office/drawing/2014/main" id="{6289B28B-0B1C-4FD0-876F-17019F7C2AD6}"/>
              </a:ext>
            </a:extLst>
          </p:cNvPr>
          <p:cNvSpPr/>
          <p:nvPr/>
        </p:nvSpPr>
        <p:spPr>
          <a:xfrm>
            <a:off x="1331784" y="2580635"/>
            <a:ext cx="199754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200" b="1" dirty="0"/>
              <a:t>Физическая модель БД</a:t>
            </a:r>
            <a:endParaRPr lang="ru-RU" sz="1200" b="1" dirty="0">
              <a:solidFill>
                <a:srgbClr val="C00000"/>
              </a:solidFill>
            </a:endParaRPr>
          </a:p>
        </p:txBody>
      </p:sp>
      <p:sp>
        <p:nvSpPr>
          <p:cNvPr id="41" name="Прямоугольник 40">
            <a:extLst>
              <a:ext uri="{FF2B5EF4-FFF2-40B4-BE49-F238E27FC236}">
                <a16:creationId xmlns:a16="http://schemas.microsoft.com/office/drawing/2014/main" id="{42DF0168-1BB8-46EE-85AA-B5EF46FD2640}"/>
              </a:ext>
            </a:extLst>
          </p:cNvPr>
          <p:cNvSpPr/>
          <p:nvPr/>
        </p:nvSpPr>
        <p:spPr>
          <a:xfrm>
            <a:off x="812939" y="2978688"/>
            <a:ext cx="3175248" cy="2518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200" b="1" dirty="0"/>
              <a:t>Данные хранятся вместе с их </a:t>
            </a:r>
            <a:r>
              <a:rPr lang="ru-RU" sz="1200" b="1" dirty="0">
                <a:solidFill>
                  <a:srgbClr val="C00000"/>
                </a:solidFill>
              </a:rPr>
              <a:t>описанием</a:t>
            </a:r>
          </a:p>
        </p:txBody>
      </p:sp>
      <p:pic>
        <p:nvPicPr>
          <p:cNvPr id="42" name="Рисунок 41" descr="Закрыть">
            <a:extLst>
              <a:ext uri="{FF2B5EF4-FFF2-40B4-BE49-F238E27FC236}">
                <a16:creationId xmlns:a16="http://schemas.microsoft.com/office/drawing/2014/main" id="{D92F7FB3-C6A7-41AE-A441-9529801DAB0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60761" y="2974062"/>
            <a:ext cx="333625" cy="333625"/>
          </a:xfrm>
          <a:prstGeom prst="rect">
            <a:avLst/>
          </a:prstGeom>
        </p:spPr>
      </p:pic>
      <p:sp>
        <p:nvSpPr>
          <p:cNvPr id="43" name="Прямоугольник 42">
            <a:extLst>
              <a:ext uri="{FF2B5EF4-FFF2-40B4-BE49-F238E27FC236}">
                <a16:creationId xmlns:a16="http://schemas.microsoft.com/office/drawing/2014/main" id="{79D9D9A3-1525-4067-9354-A4B5EC20B344}"/>
              </a:ext>
            </a:extLst>
          </p:cNvPr>
          <p:cNvSpPr/>
          <p:nvPr/>
        </p:nvSpPr>
        <p:spPr>
          <a:xfrm>
            <a:off x="4117341" y="3109772"/>
            <a:ext cx="3175248" cy="2518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200" b="1" dirty="0"/>
              <a:t>Прикладные программы</a:t>
            </a:r>
            <a:endParaRPr lang="ru-RU" sz="1200" b="1" dirty="0">
              <a:solidFill>
                <a:srgbClr val="C00000"/>
              </a:solidFill>
            </a:endParaRPr>
          </a:p>
        </p:txBody>
      </p:sp>
      <p:sp>
        <p:nvSpPr>
          <p:cNvPr id="44" name="Прямоугольник 43">
            <a:extLst>
              <a:ext uri="{FF2B5EF4-FFF2-40B4-BE49-F238E27FC236}">
                <a16:creationId xmlns:a16="http://schemas.microsoft.com/office/drawing/2014/main" id="{DF4761D9-223E-4016-8940-107220AAC28C}"/>
              </a:ext>
            </a:extLst>
          </p:cNvPr>
          <p:cNvSpPr/>
          <p:nvPr/>
        </p:nvSpPr>
        <p:spPr>
          <a:xfrm>
            <a:off x="4117341" y="2867341"/>
            <a:ext cx="3175248" cy="2518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200" b="1" dirty="0"/>
              <a:t>Базы данных</a:t>
            </a:r>
            <a:endParaRPr lang="ru-RU" sz="1200" b="1" dirty="0">
              <a:solidFill>
                <a:srgbClr val="C00000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585E1B7-6627-4AED-AED4-A470C9DCB57A}"/>
              </a:ext>
            </a:extLst>
          </p:cNvPr>
          <p:cNvSpPr txBox="1"/>
          <p:nvPr/>
        </p:nvSpPr>
        <p:spPr>
          <a:xfrm>
            <a:off x="1529232" y="3639667"/>
            <a:ext cx="1710232" cy="3357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1800" b="1" dirty="0">
                <a:solidFill>
                  <a:srgbClr val="C00000"/>
                </a:solidFill>
              </a:rPr>
              <a:t>Метаданные</a:t>
            </a:r>
            <a:endParaRPr lang="en-US" sz="1800" b="1" dirty="0">
              <a:solidFill>
                <a:srgbClr val="C00000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8E0A00E-A079-4A5B-90AD-279C3F62C530}"/>
              </a:ext>
            </a:extLst>
          </p:cNvPr>
          <p:cNvSpPr txBox="1"/>
          <p:nvPr/>
        </p:nvSpPr>
        <p:spPr>
          <a:xfrm>
            <a:off x="750506" y="1359806"/>
            <a:ext cx="6301457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1400" b="1" dirty="0"/>
              <a:t>Цель рассмотрения – сформировать </a:t>
            </a:r>
            <a:r>
              <a:rPr lang="ru-RU" sz="1400" b="1" dirty="0">
                <a:solidFill>
                  <a:srgbClr val="C00000"/>
                </a:solidFill>
              </a:rPr>
              <a:t>устойчивые логические связи между именами, понятиями и объектами внешнего мира, не зависящие от особенностей реализации и какой-либо информационной системы.  </a:t>
            </a:r>
          </a:p>
        </p:txBody>
      </p:sp>
      <p:sp>
        <p:nvSpPr>
          <p:cNvPr id="48" name="Прямоугольник 47">
            <a:extLst>
              <a:ext uri="{FF2B5EF4-FFF2-40B4-BE49-F238E27FC236}">
                <a16:creationId xmlns:a16="http://schemas.microsoft.com/office/drawing/2014/main" id="{D8D13122-2F19-40D2-9336-F44FD97F2441}"/>
              </a:ext>
            </a:extLst>
          </p:cNvPr>
          <p:cNvSpPr/>
          <p:nvPr/>
        </p:nvSpPr>
        <p:spPr>
          <a:xfrm>
            <a:off x="1221829" y="3936251"/>
            <a:ext cx="22503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200" b="1" dirty="0"/>
              <a:t>Не зависят от пользователей</a:t>
            </a:r>
          </a:p>
        </p:txBody>
      </p:sp>
      <p:sp>
        <p:nvSpPr>
          <p:cNvPr id="50" name="Прямоугольник 49">
            <a:extLst>
              <a:ext uri="{FF2B5EF4-FFF2-40B4-BE49-F238E27FC236}">
                <a16:creationId xmlns:a16="http://schemas.microsoft.com/office/drawing/2014/main" id="{13081B83-40B2-4FC1-8F35-C1BA29700B19}"/>
              </a:ext>
            </a:extLst>
          </p:cNvPr>
          <p:cNvSpPr/>
          <p:nvPr/>
        </p:nvSpPr>
        <p:spPr>
          <a:xfrm>
            <a:off x="1221829" y="4404169"/>
            <a:ext cx="277381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200" b="1" dirty="0"/>
              <a:t>Статистика обращения к данным</a:t>
            </a:r>
          </a:p>
        </p:txBody>
      </p:sp>
      <p:sp>
        <p:nvSpPr>
          <p:cNvPr id="51" name="Прямоугольник 50">
            <a:extLst>
              <a:ext uri="{FF2B5EF4-FFF2-40B4-BE49-F238E27FC236}">
                <a16:creationId xmlns:a16="http://schemas.microsoft.com/office/drawing/2014/main" id="{BD0A32A5-20CB-4D85-BF3E-EBDF52E18423}"/>
              </a:ext>
            </a:extLst>
          </p:cNvPr>
          <p:cNvSpPr/>
          <p:nvPr/>
        </p:nvSpPr>
        <p:spPr>
          <a:xfrm>
            <a:off x="1221829" y="4612089"/>
            <a:ext cx="277381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200" b="1" dirty="0"/>
              <a:t>Форматы отображения</a:t>
            </a:r>
          </a:p>
        </p:txBody>
      </p:sp>
      <p:sp>
        <p:nvSpPr>
          <p:cNvPr id="52" name="Прямоугольник 51">
            <a:extLst>
              <a:ext uri="{FF2B5EF4-FFF2-40B4-BE49-F238E27FC236}">
                <a16:creationId xmlns:a16="http://schemas.microsoft.com/office/drawing/2014/main" id="{0BEA9768-8084-430B-ACF6-B5E1DF1260EF}"/>
              </a:ext>
            </a:extLst>
          </p:cNvPr>
          <p:cNvSpPr/>
          <p:nvPr/>
        </p:nvSpPr>
        <p:spPr>
          <a:xfrm>
            <a:off x="1221829" y="4822678"/>
            <a:ext cx="277381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200" b="1" dirty="0"/>
              <a:t>Информация о пользователях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69905A2-9CD7-4B3A-998E-27CF37307334}"/>
              </a:ext>
            </a:extLst>
          </p:cNvPr>
          <p:cNvSpPr txBox="1"/>
          <p:nvPr/>
        </p:nvSpPr>
        <p:spPr>
          <a:xfrm>
            <a:off x="2874351" y="5315190"/>
            <a:ext cx="24400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1800" b="1" dirty="0">
                <a:solidFill>
                  <a:srgbClr val="C00000"/>
                </a:solidFill>
              </a:rPr>
              <a:t>Словарь базы данных</a:t>
            </a:r>
            <a:endParaRPr lang="en-US" sz="1800" b="1" dirty="0">
              <a:solidFill>
                <a:srgbClr val="C00000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64AC907-6143-4D18-B271-223FA61D1DC5}"/>
              </a:ext>
            </a:extLst>
          </p:cNvPr>
          <p:cNvSpPr txBox="1"/>
          <p:nvPr/>
        </p:nvSpPr>
        <p:spPr>
          <a:xfrm>
            <a:off x="3856681" y="2206331"/>
            <a:ext cx="24236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1800" b="1" dirty="0">
                <a:solidFill>
                  <a:srgbClr val="C00000"/>
                </a:solidFill>
              </a:rPr>
              <a:t>Абстрактная модель</a:t>
            </a:r>
            <a:endParaRPr lang="en-US" sz="1800" b="1" dirty="0">
              <a:solidFill>
                <a:srgbClr val="C00000"/>
              </a:solidFill>
            </a:endParaRPr>
          </a:p>
        </p:txBody>
      </p:sp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BEFF6379-E328-4217-B3F8-983E0C373F65}"/>
              </a:ext>
            </a:extLst>
          </p:cNvPr>
          <p:cNvGrpSpPr/>
          <p:nvPr/>
        </p:nvGrpSpPr>
        <p:grpSpPr>
          <a:xfrm>
            <a:off x="8352616" y="2200195"/>
            <a:ext cx="2059466" cy="1808195"/>
            <a:chOff x="883345" y="2054549"/>
            <a:chExt cx="1710232" cy="1476526"/>
          </a:xfrm>
        </p:grpSpPr>
        <p:pic>
          <p:nvPicPr>
            <p:cNvPr id="37" name="Рисунок 36">
              <a:extLst>
                <a:ext uri="{FF2B5EF4-FFF2-40B4-BE49-F238E27FC236}">
                  <a16:creationId xmlns:a16="http://schemas.microsoft.com/office/drawing/2014/main" id="{E1C41CDA-CD8B-46D6-85F1-37A5BB84FF6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1654" y="2290969"/>
              <a:ext cx="1234291" cy="930695"/>
            </a:xfrm>
            <a:prstGeom prst="rect">
              <a:avLst/>
            </a:prstGeom>
          </p:spPr>
        </p:pic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C7FB1D04-5429-4584-AF37-B0B2F8494073}"/>
                </a:ext>
              </a:extLst>
            </p:cNvPr>
            <p:cNvSpPr txBox="1"/>
            <p:nvPr/>
          </p:nvSpPr>
          <p:spPr>
            <a:xfrm>
              <a:off x="942500" y="2905784"/>
              <a:ext cx="293363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ru-RU" sz="1000" b="1" dirty="0">
                  <a:solidFill>
                    <a:srgbClr val="C00000"/>
                  </a:solidFill>
                </a:rPr>
                <a:t>1</a:t>
              </a:r>
              <a:endParaRPr lang="ru-RU" sz="1000" dirty="0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E0C86527-654F-4018-8627-F5DF2DB0DD06}"/>
                </a:ext>
              </a:extLst>
            </p:cNvPr>
            <p:cNvSpPr txBox="1"/>
            <p:nvPr/>
          </p:nvSpPr>
          <p:spPr>
            <a:xfrm>
              <a:off x="958462" y="2570353"/>
              <a:ext cx="293363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ru-RU" sz="1000" b="1" dirty="0">
                  <a:solidFill>
                    <a:srgbClr val="C00000"/>
                  </a:solidFill>
                </a:rPr>
                <a:t>2</a:t>
              </a:r>
              <a:endParaRPr lang="ru-RU" sz="1000" dirty="0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B4531B19-1809-4883-BA8F-DCDD4B9175F2}"/>
                </a:ext>
              </a:extLst>
            </p:cNvPr>
            <p:cNvSpPr txBox="1"/>
            <p:nvPr/>
          </p:nvSpPr>
          <p:spPr>
            <a:xfrm>
              <a:off x="1166636" y="2280617"/>
              <a:ext cx="293363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ru-RU" sz="1000" b="1" dirty="0">
                  <a:solidFill>
                    <a:srgbClr val="C00000"/>
                  </a:solidFill>
                </a:rPr>
                <a:t>3</a:t>
              </a:r>
              <a:endParaRPr lang="ru-RU" sz="1000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706C165C-2AC9-4E13-9724-4939BD5F4A03}"/>
                </a:ext>
              </a:extLst>
            </p:cNvPr>
            <p:cNvSpPr txBox="1"/>
            <p:nvPr/>
          </p:nvSpPr>
          <p:spPr>
            <a:xfrm>
              <a:off x="1395762" y="2054549"/>
              <a:ext cx="858810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ru-RU" sz="1000" b="1" dirty="0">
                  <a:solidFill>
                    <a:srgbClr val="C00000"/>
                  </a:solidFill>
                </a:rPr>
                <a:t>красный</a:t>
              </a:r>
              <a:endParaRPr lang="ru-RU" sz="1000" dirty="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95E12B91-96BC-45F2-8239-5FB99BF5F8D2}"/>
                </a:ext>
              </a:extLst>
            </p:cNvPr>
            <p:cNvSpPr txBox="1"/>
            <p:nvPr/>
          </p:nvSpPr>
          <p:spPr>
            <a:xfrm>
              <a:off x="1999507" y="2319789"/>
              <a:ext cx="293363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ru-RU" sz="1000" b="1" dirty="0">
                  <a:solidFill>
                    <a:srgbClr val="C00000"/>
                  </a:solidFill>
                </a:rPr>
                <a:t>5</a:t>
              </a:r>
              <a:endParaRPr lang="ru-RU" sz="1000" dirty="0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89639EC0-D2DC-41D5-8F65-2558CCCAB565}"/>
                </a:ext>
              </a:extLst>
            </p:cNvPr>
            <p:cNvSpPr txBox="1"/>
            <p:nvPr/>
          </p:nvSpPr>
          <p:spPr>
            <a:xfrm>
              <a:off x="2089341" y="2527972"/>
              <a:ext cx="293363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ru-RU" sz="1000" b="1" dirty="0">
                  <a:solidFill>
                    <a:srgbClr val="C00000"/>
                  </a:solidFill>
                </a:rPr>
                <a:t>6</a:t>
              </a:r>
              <a:endParaRPr lang="ru-RU" sz="1000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713546B5-2843-43B7-BD11-538B5589817B}"/>
                </a:ext>
              </a:extLst>
            </p:cNvPr>
            <p:cNvSpPr txBox="1"/>
            <p:nvPr/>
          </p:nvSpPr>
          <p:spPr>
            <a:xfrm>
              <a:off x="2207803" y="2767913"/>
              <a:ext cx="293363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ru-RU" sz="1000" b="1" dirty="0">
                  <a:solidFill>
                    <a:srgbClr val="C00000"/>
                  </a:solidFill>
                </a:rPr>
                <a:t>7</a:t>
              </a:r>
              <a:endParaRPr lang="ru-RU" sz="1000" dirty="0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4395C368-5378-4FD2-9063-D436E4B2C5F5}"/>
                </a:ext>
              </a:extLst>
            </p:cNvPr>
            <p:cNvSpPr txBox="1"/>
            <p:nvPr/>
          </p:nvSpPr>
          <p:spPr>
            <a:xfrm>
              <a:off x="883345" y="3254076"/>
              <a:ext cx="1710232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ru-RU" sz="1200" b="1" dirty="0"/>
                <a:t>Разные представления</a:t>
              </a:r>
              <a:endParaRPr lang="ru-RU" sz="1200" dirty="0"/>
            </a:p>
          </p:txBody>
        </p: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1AD8E991-D12A-4FCC-8BE9-5E655C0E3FA9}"/>
              </a:ext>
            </a:extLst>
          </p:cNvPr>
          <p:cNvSpPr txBox="1"/>
          <p:nvPr/>
        </p:nvSpPr>
        <p:spPr>
          <a:xfrm>
            <a:off x="2065292" y="4032146"/>
            <a:ext cx="29336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b="1" dirty="0">
                <a:solidFill>
                  <a:srgbClr val="C00000"/>
                </a:solidFill>
              </a:rPr>
              <a:t>+</a:t>
            </a:r>
            <a:endParaRPr lang="ru-RU" sz="28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06217E1-D544-49BE-9428-AC29DB13EDDA}"/>
              </a:ext>
            </a:extLst>
          </p:cNvPr>
          <p:cNvSpPr txBox="1"/>
          <p:nvPr/>
        </p:nvSpPr>
        <p:spPr>
          <a:xfrm>
            <a:off x="812939" y="5887550"/>
            <a:ext cx="6349861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1400" b="1" dirty="0">
                <a:solidFill>
                  <a:srgbClr val="C00000"/>
                </a:solidFill>
              </a:rPr>
              <a:t>Словарь данных </a:t>
            </a:r>
            <a:r>
              <a:rPr lang="ru-RU" sz="1400" b="1" dirty="0"/>
              <a:t>- центральное хранилище информации о данных, такой как значение, взаимосвязи с другими данными, их источник, применение и формат.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92D85C1-29FE-4538-8AE0-7A5314854EF0}"/>
              </a:ext>
            </a:extLst>
          </p:cNvPr>
          <p:cNvSpPr txBox="1"/>
          <p:nvPr/>
        </p:nvSpPr>
        <p:spPr>
          <a:xfrm>
            <a:off x="7546704" y="1295998"/>
            <a:ext cx="4422477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  <a:buFont typeface="+mj-lt"/>
              <a:buAutoNum type="arabicPeriod"/>
            </a:pPr>
            <a:r>
              <a:rPr lang="ru-RU" sz="1400" b="1" dirty="0"/>
              <a:t>· понимать язык, на котором говорят заказчики</a:t>
            </a:r>
          </a:p>
          <a:p>
            <a:pPr algn="just">
              <a:spcBef>
                <a:spcPts val="600"/>
              </a:spcBef>
              <a:buFont typeface="+mj-lt"/>
              <a:buAutoNum type="arabicPeriod"/>
            </a:pPr>
            <a:r>
              <a:rPr lang="ru-RU" sz="1400" b="1" dirty="0"/>
              <a:t>· выявить цели их деятельности</a:t>
            </a:r>
          </a:p>
          <a:p>
            <a:pPr algn="just">
              <a:spcBef>
                <a:spcPts val="600"/>
              </a:spcBef>
              <a:buFont typeface="+mj-lt"/>
              <a:buAutoNum type="arabicPeriod"/>
            </a:pPr>
            <a:r>
              <a:rPr lang="ru-RU" sz="1400" b="1" dirty="0"/>
              <a:t>· определить набор решаемых ими задач</a:t>
            </a:r>
          </a:p>
        </p:txBody>
      </p:sp>
      <p:sp>
        <p:nvSpPr>
          <p:cNvPr id="6" name="Стрелка: вправо 5">
            <a:extLst>
              <a:ext uri="{FF2B5EF4-FFF2-40B4-BE49-F238E27FC236}">
                <a16:creationId xmlns:a16="http://schemas.microsoft.com/office/drawing/2014/main" id="{7097F85A-C8D8-44D5-93DA-B7DE9448CDBB}"/>
              </a:ext>
            </a:extLst>
          </p:cNvPr>
          <p:cNvSpPr/>
          <p:nvPr/>
        </p:nvSpPr>
        <p:spPr>
          <a:xfrm>
            <a:off x="7162800" y="1572491"/>
            <a:ext cx="332509" cy="29588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Стрелка: вниз 7">
            <a:extLst>
              <a:ext uri="{FF2B5EF4-FFF2-40B4-BE49-F238E27FC236}">
                <a16:creationId xmlns:a16="http://schemas.microsoft.com/office/drawing/2014/main" id="{980B1173-CDFB-4F40-874D-78F84C997DBC}"/>
              </a:ext>
            </a:extLst>
          </p:cNvPr>
          <p:cNvSpPr/>
          <p:nvPr/>
        </p:nvSpPr>
        <p:spPr>
          <a:xfrm>
            <a:off x="2142604" y="3307687"/>
            <a:ext cx="284018" cy="375857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Стрелка: изогнутая 8">
            <a:extLst>
              <a:ext uri="{FF2B5EF4-FFF2-40B4-BE49-F238E27FC236}">
                <a16:creationId xmlns:a16="http://schemas.microsoft.com/office/drawing/2014/main" id="{6D469286-0893-468B-8DD7-958135E9341E}"/>
              </a:ext>
            </a:extLst>
          </p:cNvPr>
          <p:cNvSpPr/>
          <p:nvPr/>
        </p:nvSpPr>
        <p:spPr>
          <a:xfrm flipV="1">
            <a:off x="2284613" y="5172612"/>
            <a:ext cx="486697" cy="456186"/>
          </a:xfrm>
          <a:prstGeom prst="ben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86D176-6D1E-62F7-EDE2-EB24F21BFE2F}"/>
              </a:ext>
            </a:extLst>
          </p:cNvPr>
          <p:cNvSpPr txBox="1"/>
          <p:nvPr/>
        </p:nvSpPr>
        <p:spPr>
          <a:xfrm>
            <a:off x="11534742" y="332485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Rectangle 18">
            <a:extLst>
              <a:ext uri="{FF2B5EF4-FFF2-40B4-BE49-F238E27FC236}">
                <a16:creationId xmlns:a16="http://schemas.microsoft.com/office/drawing/2014/main" id="{440B7375-6B75-5E0A-244A-D64177C6D801}"/>
              </a:ext>
            </a:extLst>
          </p:cNvPr>
          <p:cNvSpPr/>
          <p:nvPr/>
        </p:nvSpPr>
        <p:spPr>
          <a:xfrm>
            <a:off x="11632353" y="2459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3</a:t>
            </a:r>
            <a:endParaRPr lang="mk-MK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88054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9815D3A-5270-4B0E-BD1E-89BBE93E8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3298" y="26831"/>
            <a:ext cx="9598702" cy="654206"/>
          </a:xfrm>
        </p:spPr>
        <p:txBody>
          <a:bodyPr>
            <a:normAutofit/>
          </a:bodyPr>
          <a:lstStyle/>
          <a:p>
            <a:r>
              <a:rPr lang="ru-RU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Нотация Чена: атрибуты</a:t>
            </a: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7E71641F-7A3C-4556-B861-7120934F916C}"/>
              </a:ext>
            </a:extLst>
          </p:cNvPr>
          <p:cNvSpPr txBox="1">
            <a:spLocks/>
          </p:cNvSpPr>
          <p:nvPr/>
        </p:nvSpPr>
        <p:spPr>
          <a:xfrm>
            <a:off x="11518781" y="6198391"/>
            <a:ext cx="387246" cy="3570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500" b="1" dirty="0"/>
              <a:t>13</a:t>
            </a:r>
            <a:endParaRPr lang="ru-RU" sz="15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941449-710A-4E0F-8E92-2379FD34367B}"/>
              </a:ext>
            </a:extLst>
          </p:cNvPr>
          <p:cNvSpPr txBox="1"/>
          <p:nvPr/>
        </p:nvSpPr>
        <p:spPr>
          <a:xfrm>
            <a:off x="380833" y="895750"/>
            <a:ext cx="20892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/>
              <a:t>Атрибуты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86BA5A8-A8DA-4484-89AE-A84E856D7C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264" y="1265082"/>
            <a:ext cx="1696798" cy="989799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494F8D2-BA68-4CCF-B2CE-234F4917F1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7939" y="724155"/>
            <a:ext cx="3684968" cy="150346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EA69597-2921-41B6-8C65-AF5811155C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264" y="2780685"/>
            <a:ext cx="1696798" cy="989799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8C153F82-AEE6-4C83-976F-000A76FE1C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7939" y="2380658"/>
            <a:ext cx="3684971" cy="150346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FCC6275-C770-475D-BAB2-D371B8538F5A}"/>
              </a:ext>
            </a:extLst>
          </p:cNvPr>
          <p:cNvSpPr txBox="1"/>
          <p:nvPr/>
        </p:nvSpPr>
        <p:spPr>
          <a:xfrm>
            <a:off x="380833" y="3842259"/>
            <a:ext cx="500598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1600" b="1" dirty="0">
                <a:solidFill>
                  <a:srgbClr val="C00000"/>
                </a:solidFill>
              </a:rPr>
              <a:t>ключевой атрибут </a:t>
            </a:r>
            <a:r>
              <a:rPr lang="ru-RU" sz="1600" b="1" dirty="0"/>
              <a:t>- атрибут, однозначно идентифицирующий конкретную сущность.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40DB9667-7331-4FBE-92C0-6B7FF563F7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12326" y="547141"/>
            <a:ext cx="1667643" cy="972792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CBC26C85-2658-4E8E-8D2E-2EF5B934DB1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5646" y="4603119"/>
            <a:ext cx="1696798" cy="989799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0B03E481-B246-429B-A055-213255D8EC4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12326" y="2780685"/>
            <a:ext cx="1759888" cy="1026602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95678E88-3514-491F-AC71-2A7C8792AAC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80397" y="2380658"/>
            <a:ext cx="3992339" cy="162887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74C0597-19B1-4D5F-BE7D-C1781D3506B9}"/>
              </a:ext>
            </a:extLst>
          </p:cNvPr>
          <p:cNvSpPr txBox="1"/>
          <p:nvPr/>
        </p:nvSpPr>
        <p:spPr>
          <a:xfrm>
            <a:off x="6097326" y="1513672"/>
            <a:ext cx="570241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1600" b="1" dirty="0">
                <a:solidFill>
                  <a:srgbClr val="C00000"/>
                </a:solidFill>
              </a:rPr>
              <a:t>частичный ключевой атрибут (дискриминатор) </a:t>
            </a:r>
            <a:r>
              <a:rPr lang="ru-RU" sz="1600" b="1" dirty="0"/>
              <a:t>- атрибут, который в сочетании с ключевым атрибутом объекта-владельца обеспечивает уникальную идентификацию слабого объекта.</a:t>
            </a:r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0C6AB22E-663C-4AA5-8A90-02AC85537B8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10022" y="4485035"/>
            <a:ext cx="3476792" cy="141853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29EF7016-4DDB-46F9-A0DE-C3777741CAEE}"/>
              </a:ext>
            </a:extLst>
          </p:cNvPr>
          <p:cNvSpPr txBox="1"/>
          <p:nvPr/>
        </p:nvSpPr>
        <p:spPr>
          <a:xfrm>
            <a:off x="380833" y="5907839"/>
            <a:ext cx="513207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1600" b="1" dirty="0">
                <a:solidFill>
                  <a:srgbClr val="C00000"/>
                </a:solidFill>
              </a:rPr>
              <a:t>многозначный атрибут </a:t>
            </a:r>
            <a:r>
              <a:rPr lang="ru-RU" sz="1600" b="1" dirty="0"/>
              <a:t>- атрибут, который может иметь много значений (для него в одном столбце таблицы введено множество различных значений).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B2F5124-1228-4EC6-87EA-3CB6D8A7F082}"/>
              </a:ext>
            </a:extLst>
          </p:cNvPr>
          <p:cNvSpPr txBox="1"/>
          <p:nvPr/>
        </p:nvSpPr>
        <p:spPr>
          <a:xfrm>
            <a:off x="6096000" y="4285029"/>
            <a:ext cx="589986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1600" b="1" dirty="0">
                <a:solidFill>
                  <a:srgbClr val="C00000"/>
                </a:solidFill>
              </a:rPr>
              <a:t>производный атрибут (или вычисляемый атрибут) </a:t>
            </a:r>
            <a:r>
              <a:rPr lang="ru-RU" sz="1600" b="1" dirty="0"/>
              <a:t>- атрибут, значение которого вычисляется (получено) из других атрибутов. Производный атрибут может физически храниться в базе данных, а может и не храниться.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1D475B-C862-791E-6A60-216497BEF0C4}"/>
              </a:ext>
            </a:extLst>
          </p:cNvPr>
          <p:cNvSpPr txBox="1"/>
          <p:nvPr/>
        </p:nvSpPr>
        <p:spPr>
          <a:xfrm>
            <a:off x="11534742" y="332485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Rectangle 18">
            <a:extLst>
              <a:ext uri="{FF2B5EF4-FFF2-40B4-BE49-F238E27FC236}">
                <a16:creationId xmlns:a16="http://schemas.microsoft.com/office/drawing/2014/main" id="{75B49D98-AE8C-41E5-4E84-DB9B71132B83}"/>
              </a:ext>
            </a:extLst>
          </p:cNvPr>
          <p:cNvSpPr/>
          <p:nvPr/>
        </p:nvSpPr>
        <p:spPr>
          <a:xfrm>
            <a:off x="11632353" y="2459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000" b="1" dirty="0">
                <a:solidFill>
                  <a:schemeClr val="bg1"/>
                </a:solidFill>
                <a:latin typeface="Sansation" pitchFamily="2" charset="0"/>
              </a:rPr>
              <a:t>3</a:t>
            </a:r>
            <a:r>
              <a:rPr lang="en-US" sz="1000" b="1" dirty="0">
                <a:solidFill>
                  <a:schemeClr val="bg1"/>
                </a:solidFill>
                <a:latin typeface="Sansation" pitchFamily="2" charset="0"/>
              </a:rPr>
              <a:t>0</a:t>
            </a:r>
            <a:endParaRPr lang="mk-MK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83989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9815D3A-5270-4B0E-BD1E-89BBE93E8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3298" y="26831"/>
            <a:ext cx="9598702" cy="654206"/>
          </a:xfrm>
        </p:spPr>
        <p:txBody>
          <a:bodyPr>
            <a:normAutofit/>
          </a:bodyPr>
          <a:lstStyle/>
          <a:p>
            <a:r>
              <a:rPr lang="ru-RU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Нотация Чена: мощность отношений</a:t>
            </a: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7E71641F-7A3C-4556-B861-7120934F916C}"/>
              </a:ext>
            </a:extLst>
          </p:cNvPr>
          <p:cNvSpPr txBox="1">
            <a:spLocks/>
          </p:cNvSpPr>
          <p:nvPr/>
        </p:nvSpPr>
        <p:spPr>
          <a:xfrm>
            <a:off x="11518782" y="6198391"/>
            <a:ext cx="387246" cy="3570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1500" b="1" dirty="0"/>
              <a:t>1</a:t>
            </a:r>
            <a:r>
              <a:rPr lang="en-US" sz="1500" b="1" dirty="0"/>
              <a:t>4</a:t>
            </a:r>
            <a:endParaRPr lang="ru-RU" sz="15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BB214BC-619A-4E28-8283-967CF94B4997}"/>
              </a:ext>
            </a:extLst>
          </p:cNvPr>
          <p:cNvSpPr txBox="1"/>
          <p:nvPr/>
        </p:nvSpPr>
        <p:spPr>
          <a:xfrm>
            <a:off x="789167" y="746933"/>
            <a:ext cx="111775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1600" b="1" i="0" dirty="0">
                <a:solidFill>
                  <a:srgbClr val="666666"/>
                </a:solidFill>
                <a:effectLst/>
                <a:latin typeface="Roboto"/>
              </a:rPr>
              <a:t>Мощность </a:t>
            </a:r>
            <a:r>
              <a:rPr lang="ru-RU" sz="1600" b="0" i="0" dirty="0">
                <a:solidFill>
                  <a:srgbClr val="666666"/>
                </a:solidFill>
                <a:effectLst/>
                <a:latin typeface="Roboto"/>
              </a:rPr>
              <a:t>представлена символами «1», «N» или «М» , как правило , размещены на концах отношений:</a:t>
            </a:r>
            <a:endParaRPr lang="ru-RU" sz="16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051AC81-250F-4027-9CE2-15D20E12C20A}"/>
              </a:ext>
            </a:extLst>
          </p:cNvPr>
          <p:cNvSpPr txBox="1"/>
          <p:nvPr/>
        </p:nvSpPr>
        <p:spPr>
          <a:xfrm>
            <a:off x="1183107" y="1434087"/>
            <a:ext cx="33822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b="1" i="0" dirty="0">
                <a:solidFill>
                  <a:srgbClr val="666666"/>
                </a:solidFill>
                <a:effectLst/>
                <a:latin typeface="Roboto"/>
              </a:rPr>
              <a:t>один к одному (1: 1)</a:t>
            </a:r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D658473-1B13-49F6-9C4B-C611CA2948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782" y="1838537"/>
            <a:ext cx="5350936" cy="118909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1711D98-5542-4700-AB9B-0C8706BF6B23}"/>
              </a:ext>
            </a:extLst>
          </p:cNvPr>
          <p:cNvSpPr txBox="1"/>
          <p:nvPr/>
        </p:nvSpPr>
        <p:spPr>
          <a:xfrm>
            <a:off x="283266" y="2936416"/>
            <a:ext cx="517132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1400" dirty="0"/>
              <a:t>Сотрудник может управлять только одним отделом, а каждым отделом может управлять только один сотрудник.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A60596D-9B9E-4501-AA23-EA51EB1A806C}"/>
              </a:ext>
            </a:extLst>
          </p:cNvPr>
          <p:cNvSpPr txBox="1"/>
          <p:nvPr/>
        </p:nvSpPr>
        <p:spPr>
          <a:xfrm>
            <a:off x="7124369" y="1434087"/>
            <a:ext cx="32182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b="1" i="0" dirty="0">
                <a:solidFill>
                  <a:srgbClr val="666666"/>
                </a:solidFill>
                <a:effectLst/>
                <a:latin typeface="Roboto"/>
              </a:rPr>
              <a:t>один ко многим (1: N)</a:t>
            </a:r>
            <a:endParaRPr lang="ru-RU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46DCE107-23D8-44D6-8906-70436C2CCE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8046" y="1838537"/>
            <a:ext cx="5350935" cy="1189097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8B374312-428E-43AB-B016-9FFDC5718D7D}"/>
              </a:ext>
            </a:extLst>
          </p:cNvPr>
          <p:cNvSpPr txBox="1"/>
          <p:nvPr/>
        </p:nvSpPr>
        <p:spPr>
          <a:xfrm>
            <a:off x="6097326" y="2936416"/>
            <a:ext cx="517132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1400" dirty="0"/>
              <a:t>Клиент может разместить несколько заказов, но каждый заказ может быть размещен только одним клиентом.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51EFE7B-1205-4261-B1EA-67EA56D82054}"/>
              </a:ext>
            </a:extLst>
          </p:cNvPr>
          <p:cNvSpPr txBox="1"/>
          <p:nvPr/>
        </p:nvSpPr>
        <p:spPr>
          <a:xfrm>
            <a:off x="1183107" y="3688081"/>
            <a:ext cx="35204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b="1" i="0" dirty="0">
                <a:solidFill>
                  <a:srgbClr val="666666"/>
                </a:solidFill>
                <a:effectLst/>
                <a:latin typeface="Roboto"/>
              </a:rPr>
              <a:t>многие-к-одному (</a:t>
            </a:r>
            <a:r>
              <a:rPr lang="en-US" b="1" i="0" dirty="0">
                <a:solidFill>
                  <a:srgbClr val="666666"/>
                </a:solidFill>
                <a:effectLst/>
                <a:latin typeface="Roboto"/>
              </a:rPr>
              <a:t>N: 1)</a:t>
            </a:r>
            <a:endParaRPr lang="ru-RU" dirty="0"/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D9ECE7F4-A6A4-4769-A52F-370711D6A5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782" y="4125513"/>
            <a:ext cx="5350936" cy="118909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348B07E-C4B4-46BD-82E6-B0D24973D21B}"/>
              </a:ext>
            </a:extLst>
          </p:cNvPr>
          <p:cNvSpPr txBox="1"/>
          <p:nvPr/>
        </p:nvSpPr>
        <p:spPr>
          <a:xfrm>
            <a:off x="283266" y="5247371"/>
            <a:ext cx="5171329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1400" dirty="0"/>
              <a:t>Многие сотрудники могут принадлежать к одному отделу, но один конкретный сотрудник может принадлежать только к одному отделу.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8E36F72-4D90-4977-A893-DB01A8DABD6B}"/>
              </a:ext>
            </a:extLst>
          </p:cNvPr>
          <p:cNvSpPr txBox="1"/>
          <p:nvPr/>
        </p:nvSpPr>
        <p:spPr>
          <a:xfrm>
            <a:off x="6957392" y="3698280"/>
            <a:ext cx="36733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b="1" i="0" dirty="0">
                <a:solidFill>
                  <a:srgbClr val="666666"/>
                </a:solidFill>
                <a:effectLst/>
                <a:latin typeface="Roboto"/>
              </a:rPr>
              <a:t>многие-ко-многим (</a:t>
            </a:r>
            <a:r>
              <a:rPr lang="en-US" b="1" i="0" dirty="0">
                <a:solidFill>
                  <a:srgbClr val="666666"/>
                </a:solidFill>
                <a:effectLst/>
                <a:latin typeface="Roboto"/>
              </a:rPr>
              <a:t>M: N)</a:t>
            </a:r>
            <a:endParaRPr lang="ru-RU" dirty="0"/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D51EDF9F-A6D4-4802-AB1A-FBB0268124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7521" y="4125512"/>
            <a:ext cx="5350937" cy="1189097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E21A898E-D9A8-4A47-A2D2-457C64C0A0E0}"/>
              </a:ext>
            </a:extLst>
          </p:cNvPr>
          <p:cNvSpPr txBox="1"/>
          <p:nvPr/>
        </p:nvSpPr>
        <p:spPr>
          <a:xfrm>
            <a:off x="6096000" y="5247371"/>
            <a:ext cx="5262457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1400" dirty="0"/>
              <a:t>Один студент может принадлежать более чем к одной студенческой организации, и одна организация может принимать более одного студента.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4AB0A0-76C4-FBB8-4C56-51B6DE647381}"/>
              </a:ext>
            </a:extLst>
          </p:cNvPr>
          <p:cNvSpPr txBox="1"/>
          <p:nvPr/>
        </p:nvSpPr>
        <p:spPr>
          <a:xfrm>
            <a:off x="11534742" y="332485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Rectangle 18">
            <a:extLst>
              <a:ext uri="{FF2B5EF4-FFF2-40B4-BE49-F238E27FC236}">
                <a16:creationId xmlns:a16="http://schemas.microsoft.com/office/drawing/2014/main" id="{D91AFB37-8680-8D98-B43D-B4032804FDA8}"/>
              </a:ext>
            </a:extLst>
          </p:cNvPr>
          <p:cNvSpPr/>
          <p:nvPr/>
        </p:nvSpPr>
        <p:spPr>
          <a:xfrm>
            <a:off x="11632353" y="2459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000" b="1" dirty="0">
                <a:solidFill>
                  <a:schemeClr val="bg1"/>
                </a:solidFill>
                <a:latin typeface="Sansation" pitchFamily="2" charset="0"/>
              </a:rPr>
              <a:t>3</a:t>
            </a:r>
            <a:r>
              <a:rPr lang="en-US" sz="1000" b="1" dirty="0">
                <a:solidFill>
                  <a:schemeClr val="bg1"/>
                </a:solidFill>
                <a:latin typeface="Sansation" pitchFamily="2" charset="0"/>
              </a:rPr>
              <a:t>1</a:t>
            </a:r>
            <a:endParaRPr lang="mk-MK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85364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9815D3A-5270-4B0E-BD1E-89BBE93E8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3298" y="26831"/>
            <a:ext cx="9598702" cy="654206"/>
          </a:xfrm>
        </p:spPr>
        <p:txBody>
          <a:bodyPr>
            <a:normAutofit/>
          </a:bodyPr>
          <a:lstStyle/>
          <a:p>
            <a:r>
              <a:rPr lang="ru-RU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Нотация 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IDEF1X</a:t>
            </a:r>
            <a:r>
              <a:rPr lang="ru-RU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представление сущностей</a:t>
            </a: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7E71641F-7A3C-4556-B861-7120934F916C}"/>
              </a:ext>
            </a:extLst>
          </p:cNvPr>
          <p:cNvSpPr txBox="1">
            <a:spLocks/>
          </p:cNvSpPr>
          <p:nvPr/>
        </p:nvSpPr>
        <p:spPr>
          <a:xfrm>
            <a:off x="11518781" y="6211223"/>
            <a:ext cx="387246" cy="3570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1500" b="1" dirty="0"/>
              <a:t>1</a:t>
            </a:r>
            <a:r>
              <a:rPr lang="en-US" sz="1500" b="1" dirty="0"/>
              <a:t>5</a:t>
            </a:r>
            <a:endParaRPr lang="ru-RU" sz="15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80983F-F688-4D1B-8A1B-97053218C2EA}"/>
              </a:ext>
            </a:extLst>
          </p:cNvPr>
          <p:cNvSpPr txBox="1"/>
          <p:nvPr/>
        </p:nvSpPr>
        <p:spPr>
          <a:xfrm>
            <a:off x="884582" y="681037"/>
            <a:ext cx="1105032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1600" b="1" dirty="0">
                <a:solidFill>
                  <a:srgbClr val="C00000"/>
                </a:solidFill>
              </a:rPr>
              <a:t>IDEF1X (</a:t>
            </a:r>
            <a:r>
              <a:rPr lang="ru-RU" sz="1600" b="1" dirty="0" err="1">
                <a:solidFill>
                  <a:srgbClr val="C00000"/>
                </a:solidFill>
              </a:rPr>
              <a:t>Integration</a:t>
            </a:r>
            <a:r>
              <a:rPr lang="ru-RU" sz="1600" b="1" dirty="0">
                <a:solidFill>
                  <a:srgbClr val="C00000"/>
                </a:solidFill>
              </a:rPr>
              <a:t> </a:t>
            </a:r>
            <a:r>
              <a:rPr lang="ru-RU" sz="1600" b="1" dirty="0" err="1">
                <a:solidFill>
                  <a:srgbClr val="C00000"/>
                </a:solidFill>
              </a:rPr>
              <a:t>DEFinition</a:t>
            </a:r>
            <a:r>
              <a:rPr lang="ru-RU" sz="1600" b="1" dirty="0">
                <a:solidFill>
                  <a:srgbClr val="C00000"/>
                </a:solidFill>
              </a:rPr>
              <a:t> for Information Modeling) </a:t>
            </a:r>
            <a:r>
              <a:rPr lang="ru-RU" sz="1600" b="1" dirty="0"/>
              <a:t>- это метод проектирования реляционных баз данных с синтаксисом, который поддерживает конструкции, участвующие при разработке концептуальной схемы.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2365BBE-70D0-4D16-9445-948A079360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747" y="1562602"/>
            <a:ext cx="3727175" cy="83794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BD34067-ABB3-4527-9F83-7A0E34701E1B}"/>
              </a:ext>
            </a:extLst>
          </p:cNvPr>
          <p:cNvSpPr txBox="1"/>
          <p:nvPr/>
        </p:nvSpPr>
        <p:spPr>
          <a:xfrm>
            <a:off x="4310272" y="1426685"/>
            <a:ext cx="7513981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1600" b="1" i="0" dirty="0">
                <a:solidFill>
                  <a:srgbClr val="C00000"/>
                </a:solidFill>
                <a:effectLst/>
              </a:rPr>
              <a:t>Слабый объект (зависимый) </a:t>
            </a:r>
            <a:r>
              <a:rPr lang="ru-RU" sz="1600" b="1" i="0" dirty="0">
                <a:effectLst/>
              </a:rPr>
              <a:t>представлен прямоугольником с закругленными углами (экземпляры зависимых от идентификаторов объектов бессмысленны (по определению) без другого связанного экземпляра объекта)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ru-RU" sz="1600" b="1" i="0" dirty="0">
              <a:effectLst/>
            </a:endParaRPr>
          </a:p>
          <a:p>
            <a:pPr algn="just"/>
            <a:r>
              <a:rPr lang="ru-RU" sz="1600" b="1" i="0" dirty="0">
                <a:solidFill>
                  <a:srgbClr val="C00000"/>
                </a:solidFill>
                <a:effectLst/>
              </a:rPr>
              <a:t>Сильный объект (независимый) </a:t>
            </a:r>
            <a:r>
              <a:rPr lang="ru-RU" sz="1600" b="1" i="0" dirty="0">
                <a:effectLst/>
              </a:rPr>
              <a:t>представлен прямоугольником (экземпляры объектов, не зависящих от идентификатора, могут существовать без любого другого экземпляра объекта)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99DC151F-C381-4219-9D42-395B82DE7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747" y="3856382"/>
            <a:ext cx="1998096" cy="186581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4F7941E-4774-48CF-873F-0F7D9B8F0168}"/>
              </a:ext>
            </a:extLst>
          </p:cNvPr>
          <p:cNvSpPr txBox="1"/>
          <p:nvPr/>
        </p:nvSpPr>
        <p:spPr>
          <a:xfrm>
            <a:off x="2657723" y="3429000"/>
            <a:ext cx="8315077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1600" b="1" dirty="0"/>
              <a:t>Чтобы представить атрибуты, сущность разделена на две части. В первом есть атрибуты </a:t>
            </a:r>
            <a:r>
              <a:rPr lang="ru-RU" sz="1600" b="1" dirty="0">
                <a:solidFill>
                  <a:srgbClr val="C00000"/>
                </a:solidFill>
              </a:rPr>
              <a:t>первичного ключа</a:t>
            </a:r>
            <a:r>
              <a:rPr lang="ru-RU" sz="1600" b="1" dirty="0"/>
              <a:t>, а в другом - </a:t>
            </a:r>
            <a:r>
              <a:rPr lang="ru-RU" sz="1600" b="1" dirty="0">
                <a:solidFill>
                  <a:srgbClr val="C00000"/>
                </a:solidFill>
              </a:rPr>
              <a:t>атрибуты</a:t>
            </a:r>
            <a:r>
              <a:rPr lang="ru-RU" sz="1600" b="1" dirty="0"/>
              <a:t>. </a:t>
            </a:r>
          </a:p>
          <a:p>
            <a:pPr algn="just"/>
            <a:endParaRPr lang="ru-RU" sz="1600" b="1" dirty="0"/>
          </a:p>
          <a:p>
            <a:pPr algn="just"/>
            <a:r>
              <a:rPr lang="ru-RU" sz="1600" b="1" dirty="0"/>
              <a:t>Название объекта обычно располагается над прямоугольником. Каждый атрибут должен иметь значение (правило </a:t>
            </a:r>
            <a:r>
              <a:rPr lang="ru-RU" sz="1600" b="1" dirty="0" err="1"/>
              <a:t>No-Null</a:t>
            </a:r>
            <a:r>
              <a:rPr lang="ru-RU" sz="1600" b="1" dirty="0"/>
              <a:t>), и ни один атрибут не может иметь несколько значений (правило </a:t>
            </a:r>
            <a:r>
              <a:rPr lang="ru-RU" sz="1600" b="1" dirty="0" err="1"/>
              <a:t>No-Repeat</a:t>
            </a:r>
            <a:r>
              <a:rPr lang="ru-RU" sz="1600" b="1" dirty="0"/>
              <a:t>). </a:t>
            </a:r>
          </a:p>
          <a:p>
            <a:pPr algn="just"/>
            <a:endParaRPr lang="ru-RU" sz="1600" b="1" dirty="0"/>
          </a:p>
          <a:p>
            <a:pPr algn="just"/>
            <a:r>
              <a:rPr lang="ru-RU" sz="1600" b="1" dirty="0"/>
              <a:t>Каждая сущность имеет ровно один первичный ключ, отображаемый над горизонтальной линией в поле сущности. </a:t>
            </a:r>
            <a:r>
              <a:rPr lang="ru-RU" sz="1600" b="1" dirty="0">
                <a:solidFill>
                  <a:srgbClr val="C00000"/>
                </a:solidFill>
              </a:rPr>
              <a:t>Внешние ключи помечены (FK)</a:t>
            </a:r>
            <a:r>
              <a:rPr lang="ru-RU" sz="1600" b="1" dirty="0"/>
              <a:t>, а </a:t>
            </a:r>
            <a:r>
              <a:rPr lang="ru-RU" sz="1600" b="1" dirty="0">
                <a:solidFill>
                  <a:srgbClr val="C00000"/>
                </a:solidFill>
              </a:rPr>
              <a:t>альтернативные ключи представлены как (AK)</a:t>
            </a:r>
            <a:r>
              <a:rPr lang="ru-RU" sz="1600" b="1" dirty="0"/>
              <a:t>, чтобы показать, что они не принадлежат этому объекту.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80A335-4840-1AC4-84FC-FF737B3455B1}"/>
              </a:ext>
            </a:extLst>
          </p:cNvPr>
          <p:cNvSpPr txBox="1"/>
          <p:nvPr/>
        </p:nvSpPr>
        <p:spPr>
          <a:xfrm>
            <a:off x="11534742" y="332485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Rectangle 18">
            <a:extLst>
              <a:ext uri="{FF2B5EF4-FFF2-40B4-BE49-F238E27FC236}">
                <a16:creationId xmlns:a16="http://schemas.microsoft.com/office/drawing/2014/main" id="{53F660A8-F596-6EB5-BAFF-AC5396487D19}"/>
              </a:ext>
            </a:extLst>
          </p:cNvPr>
          <p:cNvSpPr/>
          <p:nvPr/>
        </p:nvSpPr>
        <p:spPr>
          <a:xfrm>
            <a:off x="11632353" y="2459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000" b="1" dirty="0">
                <a:solidFill>
                  <a:schemeClr val="bg1"/>
                </a:solidFill>
                <a:latin typeface="Sansation" pitchFamily="2" charset="0"/>
              </a:rPr>
              <a:t>3</a:t>
            </a:r>
            <a:r>
              <a:rPr lang="en-US" sz="1000" b="1" dirty="0">
                <a:solidFill>
                  <a:schemeClr val="bg1"/>
                </a:solidFill>
                <a:latin typeface="Sansation" pitchFamily="2" charset="0"/>
              </a:rPr>
              <a:t>2</a:t>
            </a:r>
            <a:endParaRPr lang="mk-MK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85134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9815D3A-5270-4B0E-BD1E-89BBE93E8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3298" y="26831"/>
            <a:ext cx="9598702" cy="654206"/>
          </a:xfrm>
        </p:spPr>
        <p:txBody>
          <a:bodyPr>
            <a:normAutofit/>
          </a:bodyPr>
          <a:lstStyle/>
          <a:p>
            <a:r>
              <a:rPr lang="ru-RU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Нотация 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IDEF1X</a:t>
            </a:r>
            <a:r>
              <a:rPr lang="ru-RU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связи между сущностями</a:t>
            </a: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7E71641F-7A3C-4556-B861-7120934F916C}"/>
              </a:ext>
            </a:extLst>
          </p:cNvPr>
          <p:cNvSpPr txBox="1">
            <a:spLocks/>
          </p:cNvSpPr>
          <p:nvPr/>
        </p:nvSpPr>
        <p:spPr>
          <a:xfrm>
            <a:off x="11522864" y="6206555"/>
            <a:ext cx="387246" cy="3570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1500" b="1" dirty="0"/>
              <a:t>1</a:t>
            </a:r>
            <a:r>
              <a:rPr lang="en-US" sz="1500" b="1" dirty="0"/>
              <a:t>6</a:t>
            </a:r>
            <a:endParaRPr lang="ru-RU" sz="1500" b="1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C7416D4-D535-4BC4-B2A5-94091CFF02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607" y="1003051"/>
            <a:ext cx="4042559" cy="285075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98B4D62-DF02-4DB8-96C1-CFECF88AFF2E}"/>
              </a:ext>
            </a:extLst>
          </p:cNvPr>
          <p:cNvSpPr txBox="1"/>
          <p:nvPr/>
        </p:nvSpPr>
        <p:spPr>
          <a:xfrm>
            <a:off x="281891" y="4076780"/>
            <a:ext cx="6297814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1600" b="1" dirty="0"/>
              <a:t>Сплошные или пунктирные линии с закрашенными кружками на одном или обоих концах обозначают, как объекты связаны друг с другом. </a:t>
            </a:r>
          </a:p>
          <a:p>
            <a:pPr algn="just"/>
            <a:endParaRPr lang="ru-RU" sz="1600" b="1" dirty="0"/>
          </a:p>
          <a:p>
            <a:pPr algn="just"/>
            <a:r>
              <a:rPr lang="ru-RU" sz="1600" b="1" dirty="0">
                <a:solidFill>
                  <a:srgbClr val="C00000"/>
                </a:solidFill>
              </a:rPr>
              <a:t>Отношения всегда устанавливаются ровно между двумя объектами </a:t>
            </a:r>
            <a:r>
              <a:rPr lang="ru-RU" sz="1600" b="1" dirty="0"/>
              <a:t>и помечаются глагольной фразой, описывающей отношения. </a:t>
            </a:r>
          </a:p>
          <a:p>
            <a:pPr algn="just"/>
            <a:endParaRPr lang="ru-RU" sz="1600" b="1" dirty="0"/>
          </a:p>
          <a:p>
            <a:pPr algn="just"/>
            <a:r>
              <a:rPr lang="ru-RU" sz="1600" b="1" dirty="0"/>
              <a:t>Каждое отношение соединения имеет связанную </a:t>
            </a:r>
            <a:r>
              <a:rPr lang="ru-RU" sz="1600" b="1" dirty="0">
                <a:solidFill>
                  <a:srgbClr val="C00000"/>
                </a:solidFill>
              </a:rPr>
              <a:t>мощность</a:t>
            </a:r>
            <a:r>
              <a:rPr lang="ru-RU" sz="1600" b="1" dirty="0"/>
              <a:t>, которая определяет количество экземпляров зависимого объекта, которые связаны с экземпляром независимого объекта.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7A2A91E-A185-4B11-BDD9-7DC23AE3A1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6359" y="816922"/>
            <a:ext cx="1528071" cy="303688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9E1A0B9-AB74-4516-AF4D-35E08C574A7D}"/>
              </a:ext>
            </a:extLst>
          </p:cNvPr>
          <p:cNvSpPr txBox="1"/>
          <p:nvPr/>
        </p:nvSpPr>
        <p:spPr>
          <a:xfrm>
            <a:off x="6637623" y="663726"/>
            <a:ext cx="5272487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1600" b="1" dirty="0"/>
              <a:t>Кроме того, часто встречаются модели в нотации IDEF1X, за исключением того, что отношения отображаются в нотации IEEE («гусиная лапка», что распространено более широко ).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9E95014-A50F-7FD3-313D-63594221E5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9509" y="1740944"/>
            <a:ext cx="4332803" cy="491531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2E76BAE-E60A-06A6-4C27-E19380CA4CFD}"/>
              </a:ext>
            </a:extLst>
          </p:cNvPr>
          <p:cNvSpPr txBox="1"/>
          <p:nvPr/>
        </p:nvSpPr>
        <p:spPr>
          <a:xfrm>
            <a:off x="11534742" y="332485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Rectangle 18">
            <a:extLst>
              <a:ext uri="{FF2B5EF4-FFF2-40B4-BE49-F238E27FC236}">
                <a16:creationId xmlns:a16="http://schemas.microsoft.com/office/drawing/2014/main" id="{FFB8ABE9-0BBA-9ED1-EFEB-0000487EC948}"/>
              </a:ext>
            </a:extLst>
          </p:cNvPr>
          <p:cNvSpPr/>
          <p:nvPr/>
        </p:nvSpPr>
        <p:spPr>
          <a:xfrm>
            <a:off x="11632353" y="2459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000" b="1" dirty="0">
                <a:solidFill>
                  <a:schemeClr val="bg1"/>
                </a:solidFill>
                <a:latin typeface="Sansation" pitchFamily="2" charset="0"/>
              </a:rPr>
              <a:t>3</a:t>
            </a:r>
            <a:r>
              <a:rPr lang="en-US" sz="1000" b="1" dirty="0">
                <a:solidFill>
                  <a:schemeClr val="bg1"/>
                </a:solidFill>
                <a:latin typeface="Sansation" pitchFamily="2" charset="0"/>
              </a:rPr>
              <a:t>3</a:t>
            </a:r>
            <a:endParaRPr lang="mk-MK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17404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9815D3A-5270-4B0E-BD1E-89BBE93E8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3298" y="26831"/>
            <a:ext cx="9598702" cy="654206"/>
          </a:xfrm>
        </p:spPr>
        <p:txBody>
          <a:bodyPr>
            <a:normAutofit/>
          </a:bodyPr>
          <a:lstStyle/>
          <a:p>
            <a:r>
              <a:rPr lang="ru-RU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Нотация Баркера: сущности и атрибуты</a:t>
            </a: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7E71641F-7A3C-4556-B861-7120934F916C}"/>
              </a:ext>
            </a:extLst>
          </p:cNvPr>
          <p:cNvSpPr txBox="1">
            <a:spLocks/>
          </p:cNvSpPr>
          <p:nvPr/>
        </p:nvSpPr>
        <p:spPr>
          <a:xfrm>
            <a:off x="11515856" y="6206555"/>
            <a:ext cx="387246" cy="3570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1500" b="1" dirty="0"/>
              <a:t>1</a:t>
            </a:r>
            <a:r>
              <a:rPr lang="en-US" sz="1500" b="1" dirty="0"/>
              <a:t>7</a:t>
            </a:r>
            <a:endParaRPr lang="ru-RU" sz="15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617996B-9A27-4100-930E-B57663A2434D}"/>
              </a:ext>
            </a:extLst>
          </p:cNvPr>
          <p:cNvSpPr txBox="1"/>
          <p:nvPr/>
        </p:nvSpPr>
        <p:spPr>
          <a:xfrm>
            <a:off x="749411" y="681037"/>
            <a:ext cx="1115369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1600" b="1" dirty="0">
                <a:solidFill>
                  <a:srgbClr val="C00000"/>
                </a:solidFill>
              </a:rPr>
              <a:t>Нотация Баркера </a:t>
            </a:r>
            <a:r>
              <a:rPr lang="ru-RU" sz="1600" b="1" dirty="0"/>
              <a:t>обычно используется для описания данных в Oracle. Ричард Баркер и его коллеги разработали эту нотацию ERD во время работы в британской консалтинговой фирме CACI примерно в 1981 году, и когда Баркер присоединился к Oracle, его нотация была принята.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A1B3BDE-7708-4973-A156-5EAA63BFC9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0858" y="2901641"/>
            <a:ext cx="1432288" cy="143228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0A17C36-62B1-4174-BA96-CAE010C015F0}"/>
              </a:ext>
            </a:extLst>
          </p:cNvPr>
          <p:cNvSpPr txBox="1"/>
          <p:nvPr/>
        </p:nvSpPr>
        <p:spPr>
          <a:xfrm>
            <a:off x="749411" y="1808705"/>
            <a:ext cx="572096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b="1" dirty="0">
                <a:solidFill>
                  <a:srgbClr val="C00000"/>
                </a:solidFill>
              </a:rPr>
              <a:t>Сущность</a:t>
            </a:r>
            <a:r>
              <a:rPr lang="ru-RU" sz="1600" b="1" dirty="0"/>
              <a:t> - представлена ​​прямоугольником со скругленными углами. Имя объекта должно быть в верхней части прямоугольника в единственном числе.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2317312-E5D1-4664-8415-16FAF164D9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3706" y="2869836"/>
            <a:ext cx="1495898" cy="149589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71F22AD-3719-41A5-B7A6-793117DBD67F}"/>
              </a:ext>
            </a:extLst>
          </p:cNvPr>
          <p:cNvSpPr txBox="1"/>
          <p:nvPr/>
        </p:nvSpPr>
        <p:spPr>
          <a:xfrm>
            <a:off x="272334" y="4775129"/>
            <a:ext cx="1033271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b="1" dirty="0">
                <a:solidFill>
                  <a:srgbClr val="C00000"/>
                </a:solidFill>
              </a:rPr>
              <a:t>Атрибуты</a:t>
            </a:r>
            <a:r>
              <a:rPr lang="ru-RU" sz="1600" b="1" dirty="0"/>
              <a:t> - описывают характеристики конкретного экземпляра сущности. </a:t>
            </a:r>
          </a:p>
          <a:p>
            <a:endParaRPr lang="ru-RU" sz="1600" b="1" dirty="0"/>
          </a:p>
          <a:p>
            <a:r>
              <a:rPr lang="ru-RU" sz="1600" b="1" dirty="0"/>
              <a:t>Атрибут бывает трех типов: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b="1" dirty="0">
                <a:solidFill>
                  <a:srgbClr val="1054B0"/>
                </a:solidFill>
              </a:rPr>
              <a:t>Уникальный идентификатор </a:t>
            </a:r>
            <a:r>
              <a:rPr lang="ru-RU" sz="1600" b="1" dirty="0"/>
              <a:t>- однозначно идентифицирует экземпляр объекта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b="1" dirty="0">
                <a:solidFill>
                  <a:srgbClr val="1054B0"/>
                </a:solidFill>
              </a:rPr>
              <a:t>Обязательный</a:t>
            </a:r>
            <a:r>
              <a:rPr lang="ru-RU" sz="1600" b="1" dirty="0"/>
              <a:t> - его значение не может быть нулевым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b="1" dirty="0">
                <a:solidFill>
                  <a:srgbClr val="1054B0"/>
                </a:solidFill>
              </a:rPr>
              <a:t>Необязательный</a:t>
            </a:r>
            <a:r>
              <a:rPr lang="ru-RU" sz="1600" b="1" dirty="0"/>
              <a:t> - его значение может быть нулевым</a:t>
            </a:r>
          </a:p>
        </p:txBody>
      </p:sp>
      <p:pic>
        <p:nvPicPr>
          <p:cNvPr id="1026" name="Picture 2" descr="ERD in Barker notation used by Oracle. | Download Scientific Diagram">
            <a:extLst>
              <a:ext uri="{FF2B5EF4-FFF2-40B4-BE49-F238E27FC236}">
                <a16:creationId xmlns:a16="http://schemas.microsoft.com/office/drawing/2014/main" id="{1BE48076-8A42-BB88-F6DF-EA56F94EFC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0307" y="1421939"/>
            <a:ext cx="5569359" cy="3375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5B9BEFC-64F4-2576-249A-F27DEDB1370D}"/>
              </a:ext>
            </a:extLst>
          </p:cNvPr>
          <p:cNvSpPr txBox="1"/>
          <p:nvPr/>
        </p:nvSpPr>
        <p:spPr>
          <a:xfrm>
            <a:off x="11534742" y="332485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Rectangle 18">
            <a:extLst>
              <a:ext uri="{FF2B5EF4-FFF2-40B4-BE49-F238E27FC236}">
                <a16:creationId xmlns:a16="http://schemas.microsoft.com/office/drawing/2014/main" id="{D0670480-D1B8-8DE0-6DF1-BB3B2C63F698}"/>
              </a:ext>
            </a:extLst>
          </p:cNvPr>
          <p:cNvSpPr/>
          <p:nvPr/>
        </p:nvSpPr>
        <p:spPr>
          <a:xfrm>
            <a:off x="11632353" y="2459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000" b="1" dirty="0">
                <a:solidFill>
                  <a:schemeClr val="bg1"/>
                </a:solidFill>
                <a:latin typeface="Sansation" pitchFamily="2" charset="0"/>
              </a:rPr>
              <a:t>3</a:t>
            </a:r>
            <a:r>
              <a:rPr lang="en-US" sz="1000" b="1" dirty="0">
                <a:solidFill>
                  <a:schemeClr val="bg1"/>
                </a:solidFill>
                <a:latin typeface="Sansation" pitchFamily="2" charset="0"/>
              </a:rPr>
              <a:t>4</a:t>
            </a:r>
            <a:endParaRPr lang="mk-MK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45012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9815D3A-5270-4B0E-BD1E-89BBE93E8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3298" y="26831"/>
            <a:ext cx="9598702" cy="654206"/>
          </a:xfrm>
        </p:spPr>
        <p:txBody>
          <a:bodyPr>
            <a:normAutofit/>
          </a:bodyPr>
          <a:lstStyle/>
          <a:p>
            <a:r>
              <a:rPr lang="ru-RU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Нотация Баркера: связи</a:t>
            </a: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7E71641F-7A3C-4556-B861-7120934F916C}"/>
              </a:ext>
            </a:extLst>
          </p:cNvPr>
          <p:cNvSpPr txBox="1">
            <a:spLocks/>
          </p:cNvSpPr>
          <p:nvPr/>
        </p:nvSpPr>
        <p:spPr>
          <a:xfrm>
            <a:off x="11515856" y="6199101"/>
            <a:ext cx="387246" cy="3570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1500" b="1" dirty="0"/>
              <a:t>1</a:t>
            </a:r>
            <a:r>
              <a:rPr lang="en-US" sz="1500" b="1" dirty="0"/>
              <a:t>8</a:t>
            </a:r>
            <a:endParaRPr lang="ru-RU" sz="15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D493F7C-086E-4463-9119-3A86FFA452F1}"/>
              </a:ext>
            </a:extLst>
          </p:cNvPr>
          <p:cNvSpPr txBox="1"/>
          <p:nvPr/>
        </p:nvSpPr>
        <p:spPr>
          <a:xfrm>
            <a:off x="710838" y="720805"/>
            <a:ext cx="1105032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b="1" dirty="0">
                <a:solidFill>
                  <a:srgbClr val="C00000"/>
                </a:solidFill>
              </a:rPr>
              <a:t>Отношение</a:t>
            </a:r>
            <a:r>
              <a:rPr lang="ru-RU" sz="1600" b="1" dirty="0"/>
              <a:t> связывает два или более экземпляра сущности вместе. Отношения обычно представлены прямой линией.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FC5BFF8-8130-4E6D-9A68-F0303EC8BC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265" y="1159485"/>
            <a:ext cx="2761905" cy="47619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43AE9F5-7861-496F-9711-A509E334EBE2}"/>
              </a:ext>
            </a:extLst>
          </p:cNvPr>
          <p:cNvSpPr txBox="1"/>
          <p:nvPr/>
        </p:nvSpPr>
        <p:spPr>
          <a:xfrm>
            <a:off x="3331597" y="1133229"/>
            <a:ext cx="832950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b="1" dirty="0">
                <a:solidFill>
                  <a:srgbClr val="C00000"/>
                </a:solidFill>
              </a:rPr>
              <a:t>Обязательная связь </a:t>
            </a:r>
            <a:r>
              <a:rPr lang="ru-RU" sz="1600" b="1" dirty="0"/>
              <a:t>представлена прямой линией, которая указывает , что каждый экземпляр сущности должен быть связан с другим экземпляром.</a:t>
            </a:r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70AA577E-374F-4D4A-9CF4-F01BB77FF1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105" y="1789731"/>
            <a:ext cx="2860482" cy="49318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09314D2-6066-454A-AF8D-C720693789F8}"/>
              </a:ext>
            </a:extLst>
          </p:cNvPr>
          <p:cNvSpPr txBox="1"/>
          <p:nvPr/>
        </p:nvSpPr>
        <p:spPr>
          <a:xfrm>
            <a:off x="3331597" y="1810101"/>
            <a:ext cx="767102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1600" b="1" dirty="0">
                <a:solidFill>
                  <a:srgbClr val="C00000"/>
                </a:solidFill>
              </a:rPr>
              <a:t>Необязательно зависимость </a:t>
            </a:r>
            <a:r>
              <a:rPr lang="ru-RU" sz="1600" b="1" dirty="0"/>
              <a:t>представлена пунктирной линией, которая указывает, что каждый экземпляр сущности может быть связан с другим экземпляром.</a:t>
            </a:r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7AFF36BD-917D-4C3C-9D8A-6D39E8A019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7233" y="3510002"/>
            <a:ext cx="3511136" cy="122889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F2941806-639D-4D88-A34D-43C104EBE310}"/>
              </a:ext>
            </a:extLst>
          </p:cNvPr>
          <p:cNvSpPr txBox="1"/>
          <p:nvPr/>
        </p:nvSpPr>
        <p:spPr>
          <a:xfrm>
            <a:off x="5614805" y="2834384"/>
            <a:ext cx="609467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b="1" dirty="0"/>
              <a:t>Отношения всегда складываются </a:t>
            </a:r>
            <a:r>
              <a:rPr lang="ru-RU" sz="1600" b="1" dirty="0">
                <a:solidFill>
                  <a:srgbClr val="C00000"/>
                </a:solidFill>
              </a:rPr>
              <a:t>из двух точек зрения </a:t>
            </a:r>
            <a:r>
              <a:rPr lang="ru-RU" sz="1600" b="1" dirty="0"/>
              <a:t>с использованием следующих обозначений: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DCB6FD6-E3BF-4E94-AB21-1B4E7E269E61}"/>
              </a:ext>
            </a:extLst>
          </p:cNvPr>
          <p:cNvSpPr txBox="1"/>
          <p:nvPr/>
        </p:nvSpPr>
        <p:spPr>
          <a:xfrm>
            <a:off x="290747" y="2963593"/>
            <a:ext cx="516337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b="1" i="0" dirty="0">
                <a:solidFill>
                  <a:srgbClr val="666666"/>
                </a:solidFill>
                <a:effectLst/>
              </a:rPr>
              <a:t>один к одному - каждый экземпляр сущности связан только с одним экземпляром сущности.</a:t>
            </a:r>
            <a:endParaRPr lang="ru-RU" sz="1600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A66E5B7-6D4A-46BF-95BF-CCCEC4F19D25}"/>
              </a:ext>
            </a:extLst>
          </p:cNvPr>
          <p:cNvSpPr txBox="1"/>
          <p:nvPr/>
        </p:nvSpPr>
        <p:spPr>
          <a:xfrm>
            <a:off x="290747" y="3935702"/>
            <a:ext cx="473400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b="1" i="0" dirty="0">
                <a:solidFill>
                  <a:srgbClr val="666666"/>
                </a:solidFill>
                <a:effectLst/>
              </a:rPr>
              <a:t>«один ко многим» - каждый экземпляр сущности связан с несколькими экземплярами сущности.</a:t>
            </a:r>
            <a:endParaRPr lang="ru-RU" sz="16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8B45276-9041-4E98-B278-24471C230621}"/>
              </a:ext>
            </a:extLst>
          </p:cNvPr>
          <p:cNvSpPr txBox="1"/>
          <p:nvPr/>
        </p:nvSpPr>
        <p:spPr>
          <a:xfrm>
            <a:off x="290747" y="4834133"/>
            <a:ext cx="484532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1600" b="1" i="0" dirty="0">
                <a:solidFill>
                  <a:srgbClr val="666666"/>
                </a:solidFill>
                <a:effectLst/>
              </a:rPr>
              <a:t>многие-ко-многим - несколько экземпляров сущности связаны с несколькими экземплярами сущности</a:t>
            </a:r>
            <a:endParaRPr lang="ru-RU" sz="1600" b="1" dirty="0"/>
          </a:p>
        </p:txBody>
      </p:sp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405939B6-29B6-4C3C-B676-F99FFE9370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166" y="3510002"/>
            <a:ext cx="2761905" cy="476190"/>
          </a:xfrm>
          <a:prstGeom prst="rect">
            <a:avLst/>
          </a:prstGeom>
        </p:spPr>
      </p:pic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EFDD44AB-AAB5-465F-B3FA-A146862444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3165" y="4443746"/>
            <a:ext cx="2761905" cy="476190"/>
          </a:xfrm>
          <a:prstGeom prst="rect">
            <a:avLst/>
          </a:prstGeom>
        </p:spPr>
      </p:pic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31E3B2FD-A781-4262-848B-538AEA06F3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3164" y="5539525"/>
            <a:ext cx="2761905" cy="476190"/>
          </a:xfrm>
          <a:prstGeom prst="rect">
            <a:avLst/>
          </a:prstGeom>
        </p:spPr>
      </p:pic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1AA73647-70DF-42E9-89D1-80DD2AEAC9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41506" y="4823369"/>
            <a:ext cx="4173211" cy="119234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764F5E3-09FA-0674-1550-3562B4A6CAD1}"/>
              </a:ext>
            </a:extLst>
          </p:cNvPr>
          <p:cNvSpPr txBox="1"/>
          <p:nvPr/>
        </p:nvSpPr>
        <p:spPr>
          <a:xfrm>
            <a:off x="11534742" y="332485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Rectangle 18">
            <a:extLst>
              <a:ext uri="{FF2B5EF4-FFF2-40B4-BE49-F238E27FC236}">
                <a16:creationId xmlns:a16="http://schemas.microsoft.com/office/drawing/2014/main" id="{6D188CD0-625A-F2DB-73D8-1BF7B1725368}"/>
              </a:ext>
            </a:extLst>
          </p:cNvPr>
          <p:cNvSpPr/>
          <p:nvPr/>
        </p:nvSpPr>
        <p:spPr>
          <a:xfrm>
            <a:off x="11632353" y="2459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000" b="1" dirty="0">
                <a:solidFill>
                  <a:schemeClr val="bg1"/>
                </a:solidFill>
                <a:latin typeface="Sansation" pitchFamily="2" charset="0"/>
              </a:rPr>
              <a:t>3</a:t>
            </a:r>
            <a:r>
              <a:rPr lang="en-US" sz="1000" b="1" dirty="0">
                <a:solidFill>
                  <a:schemeClr val="bg1"/>
                </a:solidFill>
                <a:latin typeface="Sansation" pitchFamily="2" charset="0"/>
              </a:rPr>
              <a:t>5</a:t>
            </a:r>
            <a:endParaRPr lang="mk-MK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5861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9815D3A-5270-4B0E-BD1E-89BBE93E8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3298" y="26831"/>
            <a:ext cx="9598702" cy="654206"/>
          </a:xfrm>
        </p:spPr>
        <p:txBody>
          <a:bodyPr>
            <a:normAutofit/>
          </a:bodyPr>
          <a:lstStyle/>
          <a:p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ERD </a:t>
            </a:r>
            <a:r>
              <a:rPr lang="ru-RU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Интернет-магазина</a:t>
            </a: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7E71641F-7A3C-4556-B861-7120934F916C}"/>
              </a:ext>
            </a:extLst>
          </p:cNvPr>
          <p:cNvSpPr txBox="1">
            <a:spLocks/>
          </p:cNvSpPr>
          <p:nvPr/>
        </p:nvSpPr>
        <p:spPr>
          <a:xfrm>
            <a:off x="11535110" y="6206555"/>
            <a:ext cx="387246" cy="3570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500" b="1" dirty="0"/>
              <a:t>19</a:t>
            </a:r>
            <a:endParaRPr lang="ru-RU" sz="1500" b="1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374A9D8-C618-4F14-B9B8-A15266C018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651" y="709952"/>
            <a:ext cx="8840232" cy="60164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7AC672B-1D56-990F-473D-003558DE696F}"/>
              </a:ext>
            </a:extLst>
          </p:cNvPr>
          <p:cNvSpPr txBox="1"/>
          <p:nvPr/>
        </p:nvSpPr>
        <p:spPr>
          <a:xfrm>
            <a:off x="11534742" y="332485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Rectangle 18">
            <a:extLst>
              <a:ext uri="{FF2B5EF4-FFF2-40B4-BE49-F238E27FC236}">
                <a16:creationId xmlns:a16="http://schemas.microsoft.com/office/drawing/2014/main" id="{5EE31B28-9337-8883-A199-BDD4C3E3E54E}"/>
              </a:ext>
            </a:extLst>
          </p:cNvPr>
          <p:cNvSpPr/>
          <p:nvPr/>
        </p:nvSpPr>
        <p:spPr>
          <a:xfrm>
            <a:off x="11632353" y="2459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36</a:t>
            </a:r>
            <a:endParaRPr lang="mk-MK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040315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9815D3A-5270-4B0E-BD1E-89BBE93E8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3298" y="26831"/>
            <a:ext cx="9598702" cy="654206"/>
          </a:xfrm>
        </p:spPr>
        <p:txBody>
          <a:bodyPr>
            <a:normAutofit/>
          </a:bodyPr>
          <a:lstStyle/>
          <a:p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ERD </a:t>
            </a:r>
            <a:r>
              <a:rPr lang="ru-RU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Кредитной системы</a:t>
            </a: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7E71641F-7A3C-4556-B861-7120934F916C}"/>
              </a:ext>
            </a:extLst>
          </p:cNvPr>
          <p:cNvSpPr txBox="1">
            <a:spLocks/>
          </p:cNvSpPr>
          <p:nvPr/>
        </p:nvSpPr>
        <p:spPr>
          <a:xfrm>
            <a:off x="11531028" y="6206556"/>
            <a:ext cx="387246" cy="3570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500" b="1" dirty="0"/>
              <a:t>20</a:t>
            </a:r>
            <a:endParaRPr lang="ru-RU" sz="1500" b="1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F973D57-928B-4E42-8D8B-D184012C50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885" y="681037"/>
            <a:ext cx="11111393" cy="494848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80F54B4-904D-76F0-8257-08FD95F2870D}"/>
              </a:ext>
            </a:extLst>
          </p:cNvPr>
          <p:cNvSpPr txBox="1"/>
          <p:nvPr/>
        </p:nvSpPr>
        <p:spPr>
          <a:xfrm>
            <a:off x="11534742" y="332485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Rectangle 18">
            <a:extLst>
              <a:ext uri="{FF2B5EF4-FFF2-40B4-BE49-F238E27FC236}">
                <a16:creationId xmlns:a16="http://schemas.microsoft.com/office/drawing/2014/main" id="{4BF97F06-0390-4FD8-B722-AD17B84CA6D8}"/>
              </a:ext>
            </a:extLst>
          </p:cNvPr>
          <p:cNvSpPr/>
          <p:nvPr/>
        </p:nvSpPr>
        <p:spPr>
          <a:xfrm>
            <a:off x="11632353" y="2459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000" b="1" dirty="0">
                <a:solidFill>
                  <a:schemeClr val="bg1"/>
                </a:solidFill>
                <a:latin typeface="Sansation" pitchFamily="2" charset="0"/>
              </a:rPr>
              <a:t>3</a:t>
            </a:r>
            <a:r>
              <a:rPr lang="en-US" sz="1000" b="1" dirty="0">
                <a:solidFill>
                  <a:schemeClr val="bg1"/>
                </a:solidFill>
                <a:latin typeface="Sansation" pitchFamily="2" charset="0"/>
              </a:rPr>
              <a:t>7</a:t>
            </a:r>
            <a:endParaRPr lang="mk-MK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063320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9815D3A-5270-4B0E-BD1E-89BBE93E8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3298" y="26831"/>
            <a:ext cx="9598702" cy="654206"/>
          </a:xfrm>
        </p:spPr>
        <p:txBody>
          <a:bodyPr>
            <a:normAutofit/>
          </a:bodyPr>
          <a:lstStyle/>
          <a:p>
            <a:r>
              <a:rPr lang="ru-RU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Использование 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ERD </a:t>
            </a:r>
            <a:r>
              <a:rPr lang="ru-RU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 диаграммой потока данных (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DFD</a:t>
            </a:r>
            <a:r>
              <a:rPr lang="ru-RU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7E71641F-7A3C-4556-B861-7120934F916C}"/>
              </a:ext>
            </a:extLst>
          </p:cNvPr>
          <p:cNvSpPr txBox="1">
            <a:spLocks/>
          </p:cNvSpPr>
          <p:nvPr/>
        </p:nvSpPr>
        <p:spPr>
          <a:xfrm>
            <a:off x="11523808" y="6192360"/>
            <a:ext cx="387246" cy="3570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500" b="1" dirty="0"/>
              <a:t>21</a:t>
            </a:r>
            <a:endParaRPr lang="ru-RU" sz="1500" b="1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C329823-A85A-42EF-9176-896B3CE69E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7154" y="1367991"/>
            <a:ext cx="6808003" cy="506911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709872D-A9C0-4233-B793-456A85766A58}"/>
              </a:ext>
            </a:extLst>
          </p:cNvPr>
          <p:cNvSpPr txBox="1"/>
          <p:nvPr/>
        </p:nvSpPr>
        <p:spPr>
          <a:xfrm>
            <a:off x="904972" y="665640"/>
            <a:ext cx="1094247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1600" b="1" dirty="0"/>
              <a:t>В системном анализе и проектировании, </a:t>
            </a:r>
            <a:r>
              <a:rPr lang="ru-RU" sz="1600" b="1" dirty="0">
                <a:solidFill>
                  <a:srgbClr val="C00000"/>
                </a:solidFill>
              </a:rPr>
              <a:t>диаграмма потока данных (DFD)</a:t>
            </a:r>
            <a:r>
              <a:rPr lang="ru-RU" sz="1600" b="1" dirty="0"/>
              <a:t> может быть нарисована для визуализации потока информации внутри системных процессов.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0742AC6-A741-423E-B152-EC436C62BEAE}"/>
              </a:ext>
            </a:extLst>
          </p:cNvPr>
          <p:cNvSpPr txBox="1"/>
          <p:nvPr/>
        </p:nvSpPr>
        <p:spPr>
          <a:xfrm>
            <a:off x="8245502" y="1367991"/>
            <a:ext cx="366555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1600" b="1" dirty="0"/>
              <a:t>На диаграмме потока данных есть символ, называемый </a:t>
            </a:r>
            <a:r>
              <a:rPr lang="ru-RU" sz="1600" b="1" dirty="0">
                <a:solidFill>
                  <a:srgbClr val="C00000"/>
                </a:solidFill>
              </a:rPr>
              <a:t>хранилищем данных</a:t>
            </a:r>
            <a:r>
              <a:rPr lang="ru-RU" sz="1600" b="1" dirty="0"/>
              <a:t>, который представляет таблицу базы данных, которая предоставляет информацию, необходимую системе.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6DE659-31AC-99ED-4B3F-2DBE50EEDF60}"/>
              </a:ext>
            </a:extLst>
          </p:cNvPr>
          <p:cNvSpPr txBox="1"/>
          <p:nvPr/>
        </p:nvSpPr>
        <p:spPr>
          <a:xfrm>
            <a:off x="11534742" y="332485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Rectangle 18">
            <a:extLst>
              <a:ext uri="{FF2B5EF4-FFF2-40B4-BE49-F238E27FC236}">
                <a16:creationId xmlns:a16="http://schemas.microsoft.com/office/drawing/2014/main" id="{9FBE3814-B5E2-BF19-5CC2-88F0659BC10E}"/>
              </a:ext>
            </a:extLst>
          </p:cNvPr>
          <p:cNvSpPr/>
          <p:nvPr/>
        </p:nvSpPr>
        <p:spPr>
          <a:xfrm>
            <a:off x="11632353" y="2459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000" b="1" dirty="0">
                <a:solidFill>
                  <a:schemeClr val="bg1"/>
                </a:solidFill>
                <a:latin typeface="Sansation" pitchFamily="2" charset="0"/>
              </a:rPr>
              <a:t>3</a:t>
            </a:r>
            <a:r>
              <a:rPr lang="en-US" sz="1000" b="1" dirty="0">
                <a:solidFill>
                  <a:schemeClr val="bg1"/>
                </a:solidFill>
                <a:latin typeface="Sansation" pitchFamily="2" charset="0"/>
              </a:rPr>
              <a:t>8</a:t>
            </a:r>
            <a:endParaRPr lang="mk-MK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258271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9815D3A-5270-4B0E-BD1E-89BBE93E8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3298" y="26831"/>
            <a:ext cx="9598702" cy="654206"/>
          </a:xfrm>
        </p:spPr>
        <p:txBody>
          <a:bodyPr>
            <a:normAutofit/>
          </a:bodyPr>
          <a:lstStyle/>
          <a:p>
            <a:r>
              <a:rPr lang="ru-RU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Использование 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ERD </a:t>
            </a:r>
            <a:r>
              <a:rPr lang="ru-RU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 диаграммой потока данных (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DFD</a:t>
            </a:r>
            <a:r>
              <a:rPr lang="ru-RU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7E71641F-7A3C-4556-B861-7120934F916C}"/>
              </a:ext>
            </a:extLst>
          </p:cNvPr>
          <p:cNvSpPr txBox="1">
            <a:spLocks/>
          </p:cNvSpPr>
          <p:nvPr/>
        </p:nvSpPr>
        <p:spPr>
          <a:xfrm>
            <a:off x="11518782" y="6190227"/>
            <a:ext cx="387246" cy="3570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500" b="1" dirty="0"/>
              <a:t>22</a:t>
            </a:r>
            <a:endParaRPr lang="ru-RU" sz="1500" b="1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C380CA0-9179-4562-A7FA-B4BA2BE45E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586" y="936020"/>
            <a:ext cx="9027446" cy="514398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A6A9DD6-025F-4163-80C7-E7E28BA34DDF}"/>
              </a:ext>
            </a:extLst>
          </p:cNvPr>
          <p:cNvSpPr txBox="1"/>
          <p:nvPr/>
        </p:nvSpPr>
        <p:spPr>
          <a:xfrm>
            <a:off x="6512118" y="858252"/>
            <a:ext cx="551621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b="1" dirty="0"/>
              <a:t>Поскольку физическая ER-диаграмма представляет собой план реальной базы данных, объекты в таком ERD согласованы с хранилищами данных в DFD.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BE60A0-9567-888F-EBC3-0904971D8BFD}"/>
              </a:ext>
            </a:extLst>
          </p:cNvPr>
          <p:cNvSpPr txBox="1"/>
          <p:nvPr/>
        </p:nvSpPr>
        <p:spPr>
          <a:xfrm>
            <a:off x="11534742" y="332485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Rectangle 18">
            <a:extLst>
              <a:ext uri="{FF2B5EF4-FFF2-40B4-BE49-F238E27FC236}">
                <a16:creationId xmlns:a16="http://schemas.microsoft.com/office/drawing/2014/main" id="{3439D2CC-EBA3-A2EB-AC8E-C8BDC7005B16}"/>
              </a:ext>
            </a:extLst>
          </p:cNvPr>
          <p:cNvSpPr/>
          <p:nvPr/>
        </p:nvSpPr>
        <p:spPr>
          <a:xfrm>
            <a:off x="11632353" y="2459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000" b="1" dirty="0">
                <a:solidFill>
                  <a:schemeClr val="bg1"/>
                </a:solidFill>
                <a:latin typeface="Sansation" pitchFamily="2" charset="0"/>
              </a:rPr>
              <a:t>3</a:t>
            </a:r>
            <a:r>
              <a:rPr lang="en-US" sz="1000" b="1" dirty="0">
                <a:solidFill>
                  <a:schemeClr val="bg1"/>
                </a:solidFill>
                <a:latin typeface="Sansation" pitchFamily="2" charset="0"/>
              </a:rPr>
              <a:t>9</a:t>
            </a:r>
            <a:endParaRPr lang="mk-MK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83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9815D3A-5270-4B0E-BD1E-89BBE93E8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3298" y="26831"/>
            <a:ext cx="9598702" cy="654206"/>
          </a:xfrm>
        </p:spPr>
        <p:txBody>
          <a:bodyPr>
            <a:normAutofit/>
          </a:bodyPr>
          <a:lstStyle/>
          <a:p>
            <a:r>
              <a:rPr lang="ru-RU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Пример описания предметной области БД</a:t>
            </a: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7E71641F-7A3C-4556-B861-7120934F916C}"/>
              </a:ext>
            </a:extLst>
          </p:cNvPr>
          <p:cNvSpPr txBox="1">
            <a:spLocks/>
          </p:cNvSpPr>
          <p:nvPr/>
        </p:nvSpPr>
        <p:spPr>
          <a:xfrm>
            <a:off x="11572436" y="6210732"/>
            <a:ext cx="387246" cy="3570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1500" b="1" dirty="0"/>
              <a:t>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7CEFFE-7527-48D8-BC28-FC396089B6D7}"/>
              </a:ext>
            </a:extLst>
          </p:cNvPr>
          <p:cNvSpPr txBox="1"/>
          <p:nvPr/>
        </p:nvSpPr>
        <p:spPr>
          <a:xfrm>
            <a:off x="634912" y="1591089"/>
            <a:ext cx="7417599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ru-RU" sz="1400" b="1" i="0" dirty="0">
              <a:solidFill>
                <a:srgbClr val="424242"/>
              </a:solidFill>
              <a:effectLst/>
            </a:endParaRPr>
          </a:p>
          <a:p>
            <a:pPr algn="l"/>
            <a:r>
              <a:rPr lang="ru-RU" sz="1400" b="1" i="0" dirty="0">
                <a:solidFill>
                  <a:srgbClr val="424242"/>
                </a:solidFill>
                <a:effectLst/>
              </a:rPr>
              <a:t>В соответствии с предметной областью система строится с учётом следующих особенностей: 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ru-RU" sz="1400" b="1" i="0" dirty="0">
                <a:solidFill>
                  <a:srgbClr val="424242"/>
                </a:solidFill>
                <a:effectLst/>
              </a:rPr>
              <a:t>каждая книга издаётся в рамках контракта; 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ru-RU" sz="1400" b="1" i="0" dirty="0">
                <a:solidFill>
                  <a:srgbClr val="424242"/>
                </a:solidFill>
                <a:effectLst/>
              </a:rPr>
              <a:t>книга может быть написана несколькими авторами; 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ru-RU" sz="1400" b="1" i="0" dirty="0">
                <a:solidFill>
                  <a:srgbClr val="424242"/>
                </a:solidFill>
                <a:effectLst/>
              </a:rPr>
              <a:t>контракт подписывается одним менеджером и всеми авторами книги; 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ru-RU" sz="1400" b="1" i="0" dirty="0">
                <a:solidFill>
                  <a:srgbClr val="424242"/>
                </a:solidFill>
                <a:effectLst/>
              </a:rPr>
              <a:t>каждый автор может написать несколько книг (по разным контрактам); 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ru-RU" sz="1400" b="1" i="0" dirty="0">
                <a:solidFill>
                  <a:srgbClr val="424242"/>
                </a:solidFill>
                <a:effectLst/>
              </a:rPr>
              <a:t>порядок, в котором авторы указаны на обложке, влияет на размер гонорара;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D98037-8419-452C-8CBA-6499E7EE6AF2}"/>
              </a:ext>
            </a:extLst>
          </p:cNvPr>
          <p:cNvSpPr txBox="1"/>
          <p:nvPr/>
        </p:nvSpPr>
        <p:spPr>
          <a:xfrm>
            <a:off x="7732947" y="2432530"/>
            <a:ext cx="18049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b="1" i="0" dirty="0">
                <a:solidFill>
                  <a:srgbClr val="C00000"/>
                </a:solidFill>
                <a:effectLst/>
              </a:rPr>
              <a:t>2. ограничения</a:t>
            </a:r>
            <a:endParaRPr lang="ru-R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61BB30-7413-48BF-B69C-618CE73DC15B}"/>
              </a:ext>
            </a:extLst>
          </p:cNvPr>
          <p:cNvSpPr txBox="1"/>
          <p:nvPr/>
        </p:nvSpPr>
        <p:spPr>
          <a:xfrm>
            <a:off x="6096000" y="1355316"/>
            <a:ext cx="14758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b="1" i="0" dirty="0">
                <a:solidFill>
                  <a:srgbClr val="C00000"/>
                </a:solidFill>
                <a:effectLst/>
              </a:rPr>
              <a:t>1. цель</a:t>
            </a:r>
            <a:endParaRPr lang="ru-R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0B64311-6492-4D50-B7CF-BBCE1321C9CD}"/>
              </a:ext>
            </a:extLst>
          </p:cNvPr>
          <p:cNvSpPr txBox="1"/>
          <p:nvPr/>
        </p:nvSpPr>
        <p:spPr>
          <a:xfrm>
            <a:off x="634912" y="3331193"/>
            <a:ext cx="11295934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1400" b="1" i="0" dirty="0">
                <a:solidFill>
                  <a:srgbClr val="424242"/>
                </a:solidFill>
                <a:effectLst/>
              </a:rPr>
              <a:t>Каждая издающаяся </a:t>
            </a:r>
            <a:r>
              <a:rPr lang="ru-RU" sz="1400" b="1" i="0" dirty="0">
                <a:solidFill>
                  <a:srgbClr val="C00000"/>
                </a:solidFill>
                <a:effectLst/>
              </a:rPr>
              <a:t>книга</a:t>
            </a:r>
            <a:r>
              <a:rPr lang="ru-RU" sz="1400" b="1" i="0" dirty="0">
                <a:solidFill>
                  <a:srgbClr val="424242"/>
                </a:solidFill>
                <a:effectLst/>
              </a:rPr>
              <a:t>, характеризуется следующими параметрами: </a:t>
            </a:r>
            <a:r>
              <a:rPr lang="ru-RU" sz="1400" b="1" i="0" dirty="0">
                <a:solidFill>
                  <a:srgbClr val="1054B0"/>
                </a:solidFill>
                <a:effectLst/>
              </a:rPr>
              <a:t>авторы, название, тираж, дата выхода, цена одного экземпляра, общие затраты на издание, авторский гонорар.</a:t>
            </a:r>
          </a:p>
          <a:p>
            <a:pPr algn="just"/>
            <a:endParaRPr lang="ru-RU" sz="1400" b="1" i="0" dirty="0">
              <a:solidFill>
                <a:srgbClr val="424242"/>
              </a:solidFill>
              <a:effectLst/>
            </a:endParaRPr>
          </a:p>
          <a:p>
            <a:pPr algn="just"/>
            <a:r>
              <a:rPr lang="ru-RU" sz="1400" b="1" i="0" dirty="0">
                <a:solidFill>
                  <a:srgbClr val="424242"/>
                </a:solidFill>
                <a:effectLst/>
              </a:rPr>
              <a:t>Об </a:t>
            </a:r>
            <a:r>
              <a:rPr lang="ru-RU" sz="1400" b="1" i="0" dirty="0">
                <a:solidFill>
                  <a:srgbClr val="C00000"/>
                </a:solidFill>
                <a:effectLst/>
              </a:rPr>
              <a:t>авторах</a:t>
            </a:r>
            <a:r>
              <a:rPr lang="ru-RU" sz="1400" b="1" i="0" dirty="0">
                <a:solidFill>
                  <a:srgbClr val="424242"/>
                </a:solidFill>
                <a:effectLst/>
              </a:rPr>
              <a:t> книг необходимо иметь следующую информацию: </a:t>
            </a:r>
            <a:r>
              <a:rPr lang="ru-RU" sz="1400" b="1" i="0" dirty="0">
                <a:solidFill>
                  <a:srgbClr val="1054B0"/>
                </a:solidFill>
                <a:effectLst/>
              </a:rPr>
              <a:t>фамилия, имя, отчество, паспортные данные, домашний адрес, телефоны. </a:t>
            </a:r>
            <a:r>
              <a:rPr lang="ru-RU" sz="1400" b="1" i="0" dirty="0">
                <a:solidFill>
                  <a:srgbClr val="424242"/>
                </a:solidFill>
                <a:effectLst/>
              </a:rPr>
              <a:t>Для авторов необходимо хранить сведения о написанных книгах.</a:t>
            </a:r>
          </a:p>
          <a:p>
            <a:pPr algn="just"/>
            <a:endParaRPr lang="ru-RU" sz="1400" b="1" i="0" dirty="0">
              <a:solidFill>
                <a:srgbClr val="424242"/>
              </a:solidFill>
              <a:effectLst/>
            </a:endParaRPr>
          </a:p>
          <a:p>
            <a:pPr algn="just"/>
            <a:r>
              <a:rPr lang="ru-RU" sz="1400" b="1" i="0" dirty="0">
                <a:solidFill>
                  <a:srgbClr val="424242"/>
                </a:solidFill>
                <a:effectLst/>
              </a:rPr>
              <a:t>О каждом </a:t>
            </a:r>
            <a:r>
              <a:rPr lang="ru-RU" sz="1400" b="1" i="0" dirty="0">
                <a:solidFill>
                  <a:srgbClr val="C00000"/>
                </a:solidFill>
                <a:effectLst/>
              </a:rPr>
              <a:t>сотруднике издательства </a:t>
            </a:r>
            <a:r>
              <a:rPr lang="ru-RU" sz="1400" b="1" i="0" dirty="0">
                <a:solidFill>
                  <a:srgbClr val="424242"/>
                </a:solidFill>
                <a:effectLst/>
              </a:rPr>
              <a:t>хранятся следующие сведения: </a:t>
            </a:r>
            <a:r>
              <a:rPr lang="ru-RU" sz="1400" b="1" i="0" dirty="0">
                <a:solidFill>
                  <a:srgbClr val="1054B0"/>
                </a:solidFill>
                <a:effectLst/>
              </a:rPr>
              <a:t>фамилия, имя, отчество, табельный номер, пол, дата рождения, паспортные данные, должность, оклад, домашний адрес и телефоны. </a:t>
            </a:r>
            <a:r>
              <a:rPr lang="ru-RU" sz="1400" b="1" i="0" dirty="0">
                <a:solidFill>
                  <a:srgbClr val="424242"/>
                </a:solidFill>
                <a:effectLst/>
              </a:rPr>
              <a:t>Для редакторов необходимо хранить сведения о редактируемых книгах; для менеджеров – сведения о подписанных контрактах.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BCDFE6-992B-4894-8A89-E703E1A97BC5}"/>
              </a:ext>
            </a:extLst>
          </p:cNvPr>
          <p:cNvSpPr txBox="1"/>
          <p:nvPr/>
        </p:nvSpPr>
        <p:spPr>
          <a:xfrm>
            <a:off x="644135" y="5644503"/>
            <a:ext cx="8902950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1400" b="1" i="0" dirty="0">
                <a:solidFill>
                  <a:srgbClr val="424242"/>
                </a:solidFill>
                <a:effectLst/>
              </a:rPr>
              <a:t>Пользователи базы данных должны иметь возможность: 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ru-RU" sz="1400" b="1" i="0" dirty="0">
                <a:solidFill>
                  <a:srgbClr val="424242"/>
                </a:solidFill>
                <a:effectLst/>
              </a:rPr>
              <a:t>получить список всех текущих проектов (книг, находящихся в печати и в продаже); 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ru-RU" sz="1400" b="1" i="0" dirty="0">
                <a:solidFill>
                  <a:srgbClr val="424242"/>
                </a:solidFill>
                <a:effectLst/>
              </a:rPr>
              <a:t>получить список редакторов, работающих над книгами; получить полную информацию о книге (проекте); 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ru-RU" sz="1400" b="1" i="0" dirty="0">
                <a:solidFill>
                  <a:srgbClr val="424242"/>
                </a:solidFill>
                <a:effectLst/>
              </a:rPr>
              <a:t>получить сведения о конкретном авторе (с перечнем всех книг); 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ru-RU" sz="1400" b="1" i="0" dirty="0">
                <a:solidFill>
                  <a:srgbClr val="424242"/>
                </a:solidFill>
                <a:effectLst/>
              </a:rPr>
              <a:t>….</a:t>
            </a:r>
            <a:endParaRPr lang="ru-RU" sz="14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E3E19B-4302-41BC-A804-FE57EA808B93}"/>
              </a:ext>
            </a:extLst>
          </p:cNvPr>
          <p:cNvSpPr txBox="1"/>
          <p:nvPr/>
        </p:nvSpPr>
        <p:spPr>
          <a:xfrm>
            <a:off x="8007658" y="5114545"/>
            <a:ext cx="30604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b="1" i="0" dirty="0">
                <a:solidFill>
                  <a:srgbClr val="C00000"/>
                </a:solidFill>
                <a:effectLst/>
              </a:rPr>
              <a:t>3. объекты и атрибуты</a:t>
            </a:r>
            <a:endParaRPr lang="ru-RU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B6F78F2-22DE-4C8A-B176-21DC0B189D6F}"/>
              </a:ext>
            </a:extLst>
          </p:cNvPr>
          <p:cNvSpPr txBox="1"/>
          <p:nvPr/>
        </p:nvSpPr>
        <p:spPr>
          <a:xfrm>
            <a:off x="7571892" y="6337726"/>
            <a:ext cx="30604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b="1" i="0" dirty="0">
                <a:solidFill>
                  <a:srgbClr val="C00000"/>
                </a:solidFill>
                <a:effectLst/>
              </a:rPr>
              <a:t>4. запросы</a:t>
            </a:r>
            <a:endParaRPr lang="ru-RU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7F67DD1-036C-41B5-8734-16B7E54C4B9D}"/>
              </a:ext>
            </a:extLst>
          </p:cNvPr>
          <p:cNvSpPr txBox="1"/>
          <p:nvPr/>
        </p:nvSpPr>
        <p:spPr>
          <a:xfrm>
            <a:off x="644135" y="556212"/>
            <a:ext cx="10912953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1400" b="1" i="0" dirty="0">
                <a:solidFill>
                  <a:srgbClr val="424242"/>
                </a:solidFill>
                <a:effectLst/>
              </a:rPr>
              <a:t>Требуется разработать ИС для компании, которая занимается </a:t>
            </a:r>
            <a:r>
              <a:rPr lang="ru-RU" sz="1400" b="1" i="0" dirty="0">
                <a:solidFill>
                  <a:srgbClr val="C00000"/>
                </a:solidFill>
                <a:effectLst/>
              </a:rPr>
              <a:t>издательской деятельностью</a:t>
            </a:r>
            <a:r>
              <a:rPr lang="ru-RU" sz="1400" b="1" i="0" dirty="0">
                <a:solidFill>
                  <a:srgbClr val="424242"/>
                </a:solidFill>
                <a:effectLst/>
              </a:rPr>
              <a:t>. </a:t>
            </a:r>
          </a:p>
          <a:p>
            <a:pPr algn="l"/>
            <a:endParaRPr lang="ru-RU" sz="800" b="1" dirty="0">
              <a:solidFill>
                <a:srgbClr val="424242"/>
              </a:solidFill>
            </a:endParaRPr>
          </a:p>
          <a:p>
            <a:pPr algn="just"/>
            <a:r>
              <a:rPr lang="ru-RU" sz="1400" b="1" i="0" dirty="0">
                <a:solidFill>
                  <a:srgbClr val="424242"/>
                </a:solidFill>
                <a:effectLst/>
              </a:rPr>
              <a:t>БД создаётся для информационного обслуживания </a:t>
            </a:r>
            <a:r>
              <a:rPr lang="ru-RU" sz="1400" b="1" i="0" dirty="0">
                <a:solidFill>
                  <a:srgbClr val="C00000"/>
                </a:solidFill>
                <a:effectLst/>
              </a:rPr>
              <a:t>редакторов</a:t>
            </a:r>
            <a:r>
              <a:rPr lang="ru-RU" sz="1400" b="1" i="0" dirty="0">
                <a:solidFill>
                  <a:srgbClr val="424242"/>
                </a:solidFill>
                <a:effectLst/>
              </a:rPr>
              <a:t>, </a:t>
            </a:r>
            <a:r>
              <a:rPr lang="ru-RU" sz="1400" b="1" i="0" dirty="0">
                <a:solidFill>
                  <a:srgbClr val="C00000"/>
                </a:solidFill>
                <a:effectLst/>
              </a:rPr>
              <a:t>менеджеров</a:t>
            </a:r>
            <a:r>
              <a:rPr lang="ru-RU" sz="1400" b="1" i="0" dirty="0">
                <a:solidFill>
                  <a:srgbClr val="424242"/>
                </a:solidFill>
                <a:effectLst/>
              </a:rPr>
              <a:t> и других </a:t>
            </a:r>
            <a:r>
              <a:rPr lang="ru-RU" sz="1400" b="1" i="0" dirty="0">
                <a:solidFill>
                  <a:srgbClr val="C00000"/>
                </a:solidFill>
                <a:effectLst/>
              </a:rPr>
              <a:t>сотрудников компании </a:t>
            </a:r>
            <a:r>
              <a:rPr lang="ru-RU" sz="1400" b="1" i="0" dirty="0">
                <a:solidFill>
                  <a:srgbClr val="424242"/>
                </a:solidFill>
                <a:effectLst/>
              </a:rPr>
              <a:t>и должна содержать данные о </a:t>
            </a:r>
            <a:r>
              <a:rPr lang="ru-RU" sz="1400" b="1" i="0" dirty="0">
                <a:solidFill>
                  <a:srgbClr val="1054B0"/>
                </a:solidFill>
                <a:effectLst/>
              </a:rPr>
              <a:t>сотрудниках компании, книгах, авторах, финансовом состоянии компании</a:t>
            </a:r>
            <a:r>
              <a:rPr lang="ru-RU" sz="1400" b="1" i="0" dirty="0">
                <a:solidFill>
                  <a:srgbClr val="0070C0"/>
                </a:solidFill>
                <a:effectLst/>
              </a:rPr>
              <a:t> </a:t>
            </a:r>
            <a:r>
              <a:rPr lang="ru-RU" sz="1400" b="1" i="0" dirty="0">
                <a:solidFill>
                  <a:srgbClr val="424242"/>
                </a:solidFill>
                <a:effectLst/>
              </a:rPr>
              <a:t>и предоставлять возможность получать </a:t>
            </a:r>
            <a:r>
              <a:rPr lang="ru-RU" sz="1400" b="1" i="0" dirty="0">
                <a:solidFill>
                  <a:srgbClr val="1054B0"/>
                </a:solidFill>
                <a:effectLst/>
              </a:rPr>
              <a:t>разнообразные отчёты.</a:t>
            </a: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114ED6D5-7C97-40C4-83C4-CDF92EE4A5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51450" y="1733212"/>
            <a:ext cx="7753350" cy="66675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6AB000BB-E903-48B0-AD14-1CAFC067CC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63906" y="3236802"/>
            <a:ext cx="7753350" cy="66675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E8927461-857C-42AD-97C6-C9C9DC6CCC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63906" y="5502184"/>
            <a:ext cx="7753350" cy="666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8D59FE7-8C5B-A691-D163-8CDE4F57DE34}"/>
              </a:ext>
            </a:extLst>
          </p:cNvPr>
          <p:cNvSpPr txBox="1"/>
          <p:nvPr/>
        </p:nvSpPr>
        <p:spPr>
          <a:xfrm>
            <a:off x="11534742" y="332485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Rectangle 18">
            <a:extLst>
              <a:ext uri="{FF2B5EF4-FFF2-40B4-BE49-F238E27FC236}">
                <a16:creationId xmlns:a16="http://schemas.microsoft.com/office/drawing/2014/main" id="{AC9133FA-20DC-4265-254F-2A73A48F00F1}"/>
              </a:ext>
            </a:extLst>
          </p:cNvPr>
          <p:cNvSpPr/>
          <p:nvPr/>
        </p:nvSpPr>
        <p:spPr>
          <a:xfrm>
            <a:off x="11632353" y="2459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4</a:t>
            </a:r>
            <a:endParaRPr lang="mk-MK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466149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9815D3A-5270-4B0E-BD1E-89BBE93E8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3298" y="26831"/>
            <a:ext cx="9598702" cy="654206"/>
          </a:xfrm>
        </p:spPr>
        <p:txBody>
          <a:bodyPr>
            <a:normAutofit/>
          </a:bodyPr>
          <a:lstStyle/>
          <a:p>
            <a:r>
              <a:rPr lang="ru-RU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Инструменты создания 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ERD: </a:t>
            </a:r>
            <a:r>
              <a:rPr lang="ru-RU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сервисы</a:t>
            </a: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7E71641F-7A3C-4556-B861-7120934F916C}"/>
              </a:ext>
            </a:extLst>
          </p:cNvPr>
          <p:cNvSpPr txBox="1">
            <a:spLocks/>
          </p:cNvSpPr>
          <p:nvPr/>
        </p:nvSpPr>
        <p:spPr>
          <a:xfrm>
            <a:off x="11526946" y="6202473"/>
            <a:ext cx="387246" cy="3570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500" b="1" dirty="0"/>
              <a:t>23</a:t>
            </a:r>
            <a:endParaRPr lang="ru-RU" sz="1500" b="1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C39E6F9-3260-5BC2-A001-8C53332813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026" y="989694"/>
            <a:ext cx="6934200" cy="357052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8B6B5E1-BC0C-48A0-C43A-EC0B97B7C3AB}"/>
              </a:ext>
            </a:extLst>
          </p:cNvPr>
          <p:cNvSpPr txBox="1"/>
          <p:nvPr/>
        </p:nvSpPr>
        <p:spPr>
          <a:xfrm>
            <a:off x="577298" y="620362"/>
            <a:ext cx="6097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dirty="0">
                <a:hlinkClick r:id="rId3"/>
              </a:rPr>
              <a:t>https://www.quickdatabasediagrams.com/</a:t>
            </a:r>
            <a:r>
              <a:rPr lang="ru-RU" dirty="0"/>
              <a:t> 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CF3A924B-66EF-7EE2-08A9-3B55561C2C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0617" y="746966"/>
            <a:ext cx="5539409" cy="4487777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FE60E5A8-9C95-4CBB-D384-AF55EC0825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6590" y="4756274"/>
            <a:ext cx="5539410" cy="194547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86C1C11-51F8-5E36-0A07-F14604A41F5C}"/>
              </a:ext>
            </a:extLst>
          </p:cNvPr>
          <p:cNvSpPr txBox="1"/>
          <p:nvPr/>
        </p:nvSpPr>
        <p:spPr>
          <a:xfrm>
            <a:off x="11534742" y="332485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Rectangle 18">
            <a:extLst>
              <a:ext uri="{FF2B5EF4-FFF2-40B4-BE49-F238E27FC236}">
                <a16:creationId xmlns:a16="http://schemas.microsoft.com/office/drawing/2014/main" id="{131D3DB9-8217-B249-8744-621CC5AF400B}"/>
              </a:ext>
            </a:extLst>
          </p:cNvPr>
          <p:cNvSpPr/>
          <p:nvPr/>
        </p:nvSpPr>
        <p:spPr>
          <a:xfrm>
            <a:off x="11632353" y="2459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  <a:latin typeface="Sansation" pitchFamily="2" charset="0"/>
              </a:rPr>
              <a:t>40</a:t>
            </a:r>
            <a:endParaRPr lang="mk-MK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040216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9815D3A-5270-4B0E-BD1E-89BBE93E8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3298" y="26831"/>
            <a:ext cx="9598702" cy="654206"/>
          </a:xfrm>
        </p:spPr>
        <p:txBody>
          <a:bodyPr>
            <a:normAutofit/>
          </a:bodyPr>
          <a:lstStyle/>
          <a:p>
            <a:r>
              <a:rPr lang="ru-RU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Инструменты создания 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ERD: </a:t>
            </a:r>
            <a:r>
              <a:rPr lang="ru-RU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сервисы</a:t>
            </a: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7E71641F-7A3C-4556-B861-7120934F916C}"/>
              </a:ext>
            </a:extLst>
          </p:cNvPr>
          <p:cNvSpPr txBox="1">
            <a:spLocks/>
          </p:cNvSpPr>
          <p:nvPr/>
        </p:nvSpPr>
        <p:spPr>
          <a:xfrm>
            <a:off x="11526946" y="6202473"/>
            <a:ext cx="387246" cy="3570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500" b="1" dirty="0"/>
              <a:t>24</a:t>
            </a:r>
            <a:endParaRPr lang="ru-RU" sz="15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B6B5E1-BC0C-48A0-C43A-EC0B97B7C3AB}"/>
              </a:ext>
            </a:extLst>
          </p:cNvPr>
          <p:cNvSpPr txBox="1"/>
          <p:nvPr/>
        </p:nvSpPr>
        <p:spPr>
          <a:xfrm>
            <a:off x="905290" y="570667"/>
            <a:ext cx="6097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dirty="0">
                <a:hlinkClick r:id="rId2"/>
              </a:rPr>
              <a:t>https://</a:t>
            </a:r>
            <a:r>
              <a:rPr lang="en-US" dirty="0">
                <a:hlinkClick r:id="rId2"/>
              </a:rPr>
              <a:t>draw.io</a:t>
            </a:r>
            <a:r>
              <a:rPr lang="ru-RU" dirty="0">
                <a:hlinkClick r:id="rId2"/>
              </a:rPr>
              <a:t>/</a:t>
            </a:r>
            <a:r>
              <a:rPr lang="ru-RU" dirty="0"/>
              <a:t> 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1BF018D-2A09-2E92-5500-7CE7829365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808" y="1018128"/>
            <a:ext cx="7852400" cy="50461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0B32736-B8BE-19AE-5DE8-C14D6EF87B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6356" y="4203417"/>
            <a:ext cx="3783983" cy="235615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942B9D9-83FD-7180-5489-D41894FD0068}"/>
              </a:ext>
            </a:extLst>
          </p:cNvPr>
          <p:cNvSpPr txBox="1"/>
          <p:nvPr/>
        </p:nvSpPr>
        <p:spPr>
          <a:xfrm>
            <a:off x="11534742" y="332485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Rectangle 18">
            <a:extLst>
              <a:ext uri="{FF2B5EF4-FFF2-40B4-BE49-F238E27FC236}">
                <a16:creationId xmlns:a16="http://schemas.microsoft.com/office/drawing/2014/main" id="{F060C7DF-6C6A-838C-BC37-304AFFBD35BA}"/>
              </a:ext>
            </a:extLst>
          </p:cNvPr>
          <p:cNvSpPr/>
          <p:nvPr/>
        </p:nvSpPr>
        <p:spPr>
          <a:xfrm>
            <a:off x="11632353" y="2459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  <a:latin typeface="Sansation" pitchFamily="2" charset="0"/>
              </a:rPr>
              <a:t>41</a:t>
            </a:r>
            <a:endParaRPr lang="mk-MK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122846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9815D3A-5270-4B0E-BD1E-89BBE93E8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3298" y="26831"/>
            <a:ext cx="9598702" cy="654206"/>
          </a:xfrm>
        </p:spPr>
        <p:txBody>
          <a:bodyPr>
            <a:normAutofit/>
          </a:bodyPr>
          <a:lstStyle/>
          <a:p>
            <a:r>
              <a:rPr lang="ru-RU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Инструменты создания 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ERD: </a:t>
            </a:r>
            <a:r>
              <a:rPr lang="ru-RU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сервисы</a:t>
            </a: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7E71641F-7A3C-4556-B861-7120934F916C}"/>
              </a:ext>
            </a:extLst>
          </p:cNvPr>
          <p:cNvSpPr txBox="1">
            <a:spLocks/>
          </p:cNvSpPr>
          <p:nvPr/>
        </p:nvSpPr>
        <p:spPr>
          <a:xfrm>
            <a:off x="11526946" y="6202473"/>
            <a:ext cx="387246" cy="3570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500" b="1" dirty="0"/>
              <a:t>25</a:t>
            </a:r>
            <a:endParaRPr lang="ru-RU" sz="15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B6B5E1-BC0C-48A0-C43A-EC0B97B7C3AB}"/>
              </a:ext>
            </a:extLst>
          </p:cNvPr>
          <p:cNvSpPr txBox="1"/>
          <p:nvPr/>
        </p:nvSpPr>
        <p:spPr>
          <a:xfrm>
            <a:off x="905290" y="570667"/>
            <a:ext cx="6097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2"/>
              </a:rPr>
              <a:t>https://sqldbm.com/Home/</a:t>
            </a:r>
            <a:r>
              <a:rPr lang="en-US" dirty="0"/>
              <a:t> </a:t>
            </a:r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D67BC50-B0C2-142F-B939-C503D2BB35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702" y="939999"/>
            <a:ext cx="9259957" cy="4713788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797FD50-1127-E57E-05EC-7ED3CB226D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1126" y="2461008"/>
            <a:ext cx="5073066" cy="345699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CA4546B-7C9A-B66D-9A91-3C38C0F058D5}"/>
              </a:ext>
            </a:extLst>
          </p:cNvPr>
          <p:cNvSpPr txBox="1"/>
          <p:nvPr/>
        </p:nvSpPr>
        <p:spPr>
          <a:xfrm>
            <a:off x="11534742" y="332485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Rectangle 18">
            <a:extLst>
              <a:ext uri="{FF2B5EF4-FFF2-40B4-BE49-F238E27FC236}">
                <a16:creationId xmlns:a16="http://schemas.microsoft.com/office/drawing/2014/main" id="{F03273DC-8EE8-AB31-E833-FE860AE74B89}"/>
              </a:ext>
            </a:extLst>
          </p:cNvPr>
          <p:cNvSpPr/>
          <p:nvPr/>
        </p:nvSpPr>
        <p:spPr>
          <a:xfrm>
            <a:off x="11632353" y="2459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  <a:latin typeface="Sansation" pitchFamily="2" charset="0"/>
              </a:rPr>
              <a:t>42</a:t>
            </a:r>
            <a:endParaRPr lang="mk-MK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479163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9815D3A-5270-4B0E-BD1E-89BBE93E8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3298" y="26831"/>
            <a:ext cx="9598702" cy="654206"/>
          </a:xfrm>
        </p:spPr>
        <p:txBody>
          <a:bodyPr>
            <a:normAutofit/>
          </a:bodyPr>
          <a:lstStyle/>
          <a:p>
            <a:r>
              <a:rPr lang="ru-RU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Инструменты создания 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ERD: </a:t>
            </a:r>
            <a:r>
              <a:rPr lang="ru-RU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приложения</a:t>
            </a: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7E71641F-7A3C-4556-B861-7120934F916C}"/>
              </a:ext>
            </a:extLst>
          </p:cNvPr>
          <p:cNvSpPr txBox="1">
            <a:spLocks/>
          </p:cNvSpPr>
          <p:nvPr/>
        </p:nvSpPr>
        <p:spPr>
          <a:xfrm>
            <a:off x="11526946" y="6202473"/>
            <a:ext cx="387246" cy="3570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500" b="1" dirty="0"/>
              <a:t>26</a:t>
            </a:r>
            <a:endParaRPr lang="ru-RU" sz="15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B6B5E1-BC0C-48A0-C43A-EC0B97B7C3AB}"/>
              </a:ext>
            </a:extLst>
          </p:cNvPr>
          <p:cNvSpPr txBox="1"/>
          <p:nvPr/>
        </p:nvSpPr>
        <p:spPr>
          <a:xfrm>
            <a:off x="905290" y="570667"/>
            <a:ext cx="6097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2"/>
              </a:rPr>
              <a:t>https://www.visual-paradigm.com/</a:t>
            </a:r>
            <a:r>
              <a:rPr lang="en-US" dirty="0"/>
              <a:t> 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7D5B7AA-05EC-396B-64DB-98AE4C955C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087" y="1025266"/>
            <a:ext cx="8236226" cy="4048453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2B604B9-7A86-0136-4539-05E4A5DA4E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2946" y="1938130"/>
            <a:ext cx="4940984" cy="361630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619D47C-9149-6161-13C2-938BE8FB0942}"/>
              </a:ext>
            </a:extLst>
          </p:cNvPr>
          <p:cNvSpPr txBox="1"/>
          <p:nvPr/>
        </p:nvSpPr>
        <p:spPr>
          <a:xfrm>
            <a:off x="11534742" y="332485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Rectangle 18">
            <a:extLst>
              <a:ext uri="{FF2B5EF4-FFF2-40B4-BE49-F238E27FC236}">
                <a16:creationId xmlns:a16="http://schemas.microsoft.com/office/drawing/2014/main" id="{B08ABC2B-6BCB-6772-157D-1AD790EBE77A}"/>
              </a:ext>
            </a:extLst>
          </p:cNvPr>
          <p:cNvSpPr/>
          <p:nvPr/>
        </p:nvSpPr>
        <p:spPr>
          <a:xfrm>
            <a:off x="11632353" y="2459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  <a:latin typeface="Sansation" pitchFamily="2" charset="0"/>
              </a:rPr>
              <a:t>43</a:t>
            </a:r>
            <a:endParaRPr lang="mk-MK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105783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9815D3A-5270-4B0E-BD1E-89BBE93E8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3298" y="26831"/>
            <a:ext cx="9598702" cy="654206"/>
          </a:xfrm>
        </p:spPr>
        <p:txBody>
          <a:bodyPr>
            <a:normAutofit/>
          </a:bodyPr>
          <a:lstStyle/>
          <a:p>
            <a:r>
              <a:rPr lang="ru-RU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Инструменты создания 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ERD: </a:t>
            </a:r>
            <a:r>
              <a:rPr lang="ru-RU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приложения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B6B5E1-BC0C-48A0-C43A-EC0B97B7C3AB}"/>
              </a:ext>
            </a:extLst>
          </p:cNvPr>
          <p:cNvSpPr txBox="1"/>
          <p:nvPr/>
        </p:nvSpPr>
        <p:spPr>
          <a:xfrm>
            <a:off x="1183586" y="570667"/>
            <a:ext cx="6097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2"/>
              </a:rPr>
              <a:t>https://dbeaver.io/</a:t>
            </a:r>
            <a:r>
              <a:rPr lang="en-US" dirty="0"/>
              <a:t> </a:t>
            </a:r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DFCF835-7CBA-76F3-FDB3-218F005934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479" y="939999"/>
            <a:ext cx="8497956" cy="5070884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86E1F876-4903-9091-43DF-4BFC44682E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6142" y="3051313"/>
            <a:ext cx="6853588" cy="365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3C5356E-6EC6-2523-3ECB-405F87519BA5}"/>
              </a:ext>
            </a:extLst>
          </p:cNvPr>
          <p:cNvSpPr txBox="1"/>
          <p:nvPr/>
        </p:nvSpPr>
        <p:spPr>
          <a:xfrm>
            <a:off x="11534742" y="332485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Rectangle 18">
            <a:extLst>
              <a:ext uri="{FF2B5EF4-FFF2-40B4-BE49-F238E27FC236}">
                <a16:creationId xmlns:a16="http://schemas.microsoft.com/office/drawing/2014/main" id="{16ECA890-B10A-335E-1AE1-CB00D7D5E25E}"/>
              </a:ext>
            </a:extLst>
          </p:cNvPr>
          <p:cNvSpPr/>
          <p:nvPr/>
        </p:nvSpPr>
        <p:spPr>
          <a:xfrm>
            <a:off x="11632353" y="2459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  <a:latin typeface="Sansation" pitchFamily="2" charset="0"/>
              </a:rPr>
              <a:t>44</a:t>
            </a:r>
            <a:endParaRPr lang="mk-MK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350250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9815D3A-5270-4B0E-BD1E-89BBE93E8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3298" y="26831"/>
            <a:ext cx="9598702" cy="654206"/>
          </a:xfrm>
        </p:spPr>
        <p:txBody>
          <a:bodyPr>
            <a:normAutofit/>
          </a:bodyPr>
          <a:lstStyle/>
          <a:p>
            <a:r>
              <a:rPr lang="ru-RU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Задание 2. Составление 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ERD</a:t>
            </a:r>
            <a:endParaRPr lang="ru-RU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7E71641F-7A3C-4556-B861-7120934F916C}"/>
              </a:ext>
            </a:extLst>
          </p:cNvPr>
          <p:cNvSpPr txBox="1">
            <a:spLocks/>
          </p:cNvSpPr>
          <p:nvPr/>
        </p:nvSpPr>
        <p:spPr>
          <a:xfrm>
            <a:off x="11572436" y="6210732"/>
            <a:ext cx="387246" cy="3570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1500" b="1" dirty="0"/>
              <a:t>4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975692-B0C5-EB55-7DA2-A32F8AABD641}"/>
              </a:ext>
            </a:extLst>
          </p:cNvPr>
          <p:cNvSpPr txBox="1"/>
          <p:nvPr/>
        </p:nvSpPr>
        <p:spPr>
          <a:xfrm>
            <a:off x="595115" y="681037"/>
            <a:ext cx="1117094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1400" b="1" dirty="0"/>
              <a:t>Используя набор атрибутов сущностей предметной области БАНК, составить диаграмму «сущность-связь» (</a:t>
            </a:r>
            <a:r>
              <a:rPr lang="en-US" sz="1400" b="1" dirty="0"/>
              <a:t>ER</a:t>
            </a:r>
            <a:r>
              <a:rPr lang="ru-RU" sz="1400" b="1" dirty="0"/>
              <a:t>) и физическую диаграмму БД.</a:t>
            </a:r>
            <a:endParaRPr lang="ru-RU" sz="1400" dirty="0"/>
          </a:p>
          <a:p>
            <a:pPr algn="just"/>
            <a:endParaRPr lang="ru-RU" sz="1600" b="1" dirty="0"/>
          </a:p>
        </p:txBody>
      </p:sp>
      <p:graphicFrame>
        <p:nvGraphicFramePr>
          <p:cNvPr id="5" name="Таблица 4">
            <a:extLst>
              <a:ext uri="{FF2B5EF4-FFF2-40B4-BE49-F238E27FC236}">
                <a16:creationId xmlns:a16="http://schemas.microsoft.com/office/drawing/2014/main" id="{DD9FC4E4-5CB7-8081-4870-9DDDDB9C35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4250954"/>
              </p:ext>
            </p:extLst>
          </p:nvPr>
        </p:nvGraphicFramePr>
        <p:xfrm>
          <a:off x="2080082" y="1491132"/>
          <a:ext cx="7400466" cy="2603596"/>
        </p:xfrm>
        <a:graphic>
          <a:graphicData uri="http://schemas.openxmlformats.org/drawingml/2006/table">
            <a:tbl>
              <a:tblPr/>
              <a:tblGrid>
                <a:gridCol w="28116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345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543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19196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  <a:latin typeface="Arial"/>
                        </a:rPr>
                        <a:t>МЕНЕДЖЕР</a:t>
                      </a:r>
                      <a:endParaRPr lang="ru-RU" sz="1600" dirty="0">
                        <a:effectLst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 </a:t>
                      </a:r>
                    </a:p>
                  </a:txBody>
                  <a:tcPr marL="68580" marR="6858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  <a:latin typeface="Arial"/>
                        </a:rPr>
                        <a:t>ФИЛИАЛ</a:t>
                      </a:r>
                      <a:endParaRPr lang="ru-RU" sz="1600">
                        <a:effectLst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1925"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600" b="1" dirty="0">
                          <a:effectLst/>
                        </a:rPr>
                        <a:t>Номер менеджера</a:t>
                      </a:r>
                      <a:r>
                        <a:rPr lang="ru-RU" sz="1600" dirty="0">
                          <a:effectLst/>
                        </a:rPr>
                        <a:t> (</a:t>
                      </a:r>
                      <a:r>
                        <a:rPr lang="ru-RU" sz="1600" b="1" dirty="0">
                          <a:effectLst/>
                        </a:rPr>
                        <a:t>НМ</a:t>
                      </a:r>
                      <a:r>
                        <a:rPr lang="ru-RU" sz="1600" dirty="0">
                          <a:effectLst/>
                        </a:rPr>
                        <a:t>)</a:t>
                      </a:r>
                    </a:p>
                  </a:txBody>
                  <a:tcPr marL="68580" marR="6858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 </a:t>
                      </a:r>
                    </a:p>
                  </a:txBody>
                  <a:tcPr marL="68580" marR="6858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600" b="1" dirty="0">
                          <a:effectLst/>
                        </a:rPr>
                        <a:t>Номер филиала</a:t>
                      </a:r>
                      <a:r>
                        <a:rPr lang="ru-RU" sz="1600" dirty="0">
                          <a:effectLst/>
                        </a:rPr>
                        <a:t> (</a:t>
                      </a:r>
                      <a:r>
                        <a:rPr lang="ru-RU" sz="1600" b="1" dirty="0">
                          <a:effectLst/>
                        </a:rPr>
                        <a:t>НФ</a:t>
                      </a:r>
                      <a:r>
                        <a:rPr lang="ru-RU" sz="1600" dirty="0">
                          <a:effectLst/>
                        </a:rPr>
                        <a:t>)</a:t>
                      </a:r>
                    </a:p>
                  </a:txBody>
                  <a:tcPr marL="68580" marR="6858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1925"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Стаж работы (СТАЖ)</a:t>
                      </a:r>
                    </a:p>
                  </a:txBody>
                  <a:tcPr marL="68580" marR="6858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 </a:t>
                      </a:r>
                    </a:p>
                  </a:txBody>
                  <a:tcPr marL="68580" marR="6858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874520" algn="l"/>
                        </a:tabLst>
                      </a:pPr>
                      <a:r>
                        <a:rPr lang="ru-RU" sz="1600" dirty="0">
                          <a:effectLst/>
                        </a:rPr>
                        <a:t>Адрес филиала (АДР_Ф)</a:t>
                      </a:r>
                    </a:p>
                  </a:txBody>
                  <a:tcPr marL="68580" marR="6858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1925"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Специальность (СПЕЦ)</a:t>
                      </a:r>
                    </a:p>
                  </a:txBody>
                  <a:tcPr marL="68580" marR="6858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ru-RU" sz="1600">
                        <a:effectLst/>
                      </a:endParaRPr>
                    </a:p>
                  </a:txBody>
                  <a:tcPr marL="68580" marR="6858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ru-RU" sz="1600">
                        <a:effectLst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  <a:latin typeface="Arial"/>
                        </a:rPr>
                        <a:t>КЛИЕНТ</a:t>
                      </a:r>
                      <a:endParaRPr lang="ru-RU" sz="1600" dirty="0">
                        <a:effectLst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1925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  <a:latin typeface="Arial"/>
                        </a:rPr>
                        <a:t>СЧЕТ</a:t>
                      </a:r>
                      <a:endParaRPr lang="ru-RU" sz="1600">
                        <a:effectLst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 </a:t>
                      </a:r>
                    </a:p>
                  </a:txBody>
                  <a:tcPr marL="68580" marR="6858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600" b="1" dirty="0">
                          <a:effectLst/>
                        </a:rPr>
                        <a:t>Номер клиента</a:t>
                      </a:r>
                      <a:r>
                        <a:rPr lang="ru-RU" sz="1600" dirty="0">
                          <a:effectLst/>
                        </a:rPr>
                        <a:t> (</a:t>
                      </a:r>
                      <a:r>
                        <a:rPr lang="ru-RU" sz="1600" b="1" dirty="0">
                          <a:effectLst/>
                        </a:rPr>
                        <a:t>НК</a:t>
                      </a:r>
                      <a:r>
                        <a:rPr lang="ru-RU" sz="1600" dirty="0">
                          <a:effectLst/>
                        </a:rPr>
                        <a:t>)</a:t>
                      </a:r>
                    </a:p>
                  </a:txBody>
                  <a:tcPr marL="68580" marR="6858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1925"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600" b="1">
                          <a:effectLst/>
                        </a:rPr>
                        <a:t>Номер счета</a:t>
                      </a:r>
                      <a:r>
                        <a:rPr lang="ru-RU" sz="1600">
                          <a:effectLst/>
                        </a:rPr>
                        <a:t> (</a:t>
                      </a:r>
                      <a:r>
                        <a:rPr lang="ru-RU" sz="1600" b="1">
                          <a:effectLst/>
                        </a:rPr>
                        <a:t>НС</a:t>
                      </a:r>
                      <a:r>
                        <a:rPr lang="ru-RU" sz="1600">
                          <a:effectLst/>
                        </a:rPr>
                        <a:t>)</a:t>
                      </a:r>
                    </a:p>
                  </a:txBody>
                  <a:tcPr marL="68580" marR="6858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 </a:t>
                      </a:r>
                    </a:p>
                  </a:txBody>
                  <a:tcPr marL="68580" marR="6858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Ф.И.О. клиента (ФИО_К)</a:t>
                      </a:r>
                    </a:p>
                  </a:txBody>
                  <a:tcPr marL="68580" marR="6858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1925"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Тип счета (ТИП)</a:t>
                      </a:r>
                    </a:p>
                  </a:txBody>
                  <a:tcPr marL="68580" marR="6858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 </a:t>
                      </a:r>
                    </a:p>
                  </a:txBody>
                  <a:tcPr marL="68580" marR="6858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Социальное положение (СОЦ)</a:t>
                      </a:r>
                    </a:p>
                  </a:txBody>
                  <a:tcPr marL="68580" marR="6858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1925"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Остаток на счете (ОСТ)</a:t>
                      </a:r>
                    </a:p>
                  </a:txBody>
                  <a:tcPr marL="68580" marR="6858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 </a:t>
                      </a:r>
                    </a:p>
                  </a:txBody>
                  <a:tcPr marL="68580" marR="6858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Адрес клиента (АДР_К)</a:t>
                      </a:r>
                    </a:p>
                  </a:txBody>
                  <a:tcPr marL="68580" marR="6858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C615C9E8-A2B3-D69F-9652-D0C0EF4E196A}"/>
              </a:ext>
            </a:extLst>
          </p:cNvPr>
          <p:cNvSpPr txBox="1"/>
          <p:nvPr/>
        </p:nvSpPr>
        <p:spPr>
          <a:xfrm>
            <a:off x="11534742" y="332485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Rectangle 18">
            <a:extLst>
              <a:ext uri="{FF2B5EF4-FFF2-40B4-BE49-F238E27FC236}">
                <a16:creationId xmlns:a16="http://schemas.microsoft.com/office/drawing/2014/main" id="{8E71DBDF-EC7C-57AB-3A33-72DDAEB3C0E3}"/>
              </a:ext>
            </a:extLst>
          </p:cNvPr>
          <p:cNvSpPr/>
          <p:nvPr/>
        </p:nvSpPr>
        <p:spPr>
          <a:xfrm>
            <a:off x="11632353" y="2459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  <a:latin typeface="Sansation" pitchFamily="2" charset="0"/>
              </a:rPr>
              <a:t>45</a:t>
            </a:r>
            <a:endParaRPr lang="mk-MK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127091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888075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9815D3A-5270-4B0E-BD1E-89BBE93E8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3298" y="26831"/>
            <a:ext cx="9598702" cy="654206"/>
          </a:xfrm>
        </p:spPr>
        <p:txBody>
          <a:bodyPr>
            <a:normAutofit/>
          </a:bodyPr>
          <a:lstStyle/>
          <a:p>
            <a:r>
              <a:rPr lang="ru-RU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Задание 1. Описание предметной области</a:t>
            </a: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7E71641F-7A3C-4556-B861-7120934F916C}"/>
              </a:ext>
            </a:extLst>
          </p:cNvPr>
          <p:cNvSpPr txBox="1">
            <a:spLocks/>
          </p:cNvSpPr>
          <p:nvPr/>
        </p:nvSpPr>
        <p:spPr>
          <a:xfrm>
            <a:off x="11572436" y="6210732"/>
            <a:ext cx="387246" cy="3570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500" b="1" dirty="0"/>
              <a:t>5</a:t>
            </a:r>
            <a:endParaRPr lang="ru-RU" sz="15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975692-B0C5-EB55-7DA2-A32F8AABD641}"/>
              </a:ext>
            </a:extLst>
          </p:cNvPr>
          <p:cNvSpPr txBox="1"/>
          <p:nvPr/>
        </p:nvSpPr>
        <p:spPr>
          <a:xfrm>
            <a:off x="883896" y="738176"/>
            <a:ext cx="8505872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b="1" dirty="0">
                <a:solidFill>
                  <a:srgbClr val="424242"/>
                </a:solidFill>
              </a:rPr>
              <a:t>Предметная область: </a:t>
            </a:r>
            <a:r>
              <a:rPr lang="ru-RU" sz="1400" b="1" dirty="0">
                <a:solidFill>
                  <a:srgbClr val="C00000"/>
                </a:solidFill>
              </a:rPr>
              <a:t>поликлиника (учет пациентов).</a:t>
            </a:r>
          </a:p>
          <a:p>
            <a:endParaRPr lang="ru-RU" sz="1400" b="1" dirty="0">
              <a:solidFill>
                <a:srgbClr val="424242"/>
              </a:solidFill>
            </a:endParaRPr>
          </a:p>
          <a:p>
            <a:r>
              <a:rPr lang="ru-RU" sz="1400" b="1" dirty="0">
                <a:solidFill>
                  <a:srgbClr val="424242"/>
                </a:solidFill>
              </a:rPr>
              <a:t>Основные предметно-значимые сущности:</a:t>
            </a:r>
          </a:p>
          <a:p>
            <a:endParaRPr lang="ru-RU" sz="1400" b="1" dirty="0">
              <a:solidFill>
                <a:srgbClr val="424242"/>
              </a:solidFill>
            </a:endParaRPr>
          </a:p>
          <a:p>
            <a:r>
              <a:rPr lang="ru-RU" sz="1400" b="1" dirty="0">
                <a:solidFill>
                  <a:srgbClr val="424242"/>
                </a:solidFill>
              </a:rPr>
              <a:t>Основные предметно-значимые атрибуты сущностей:</a:t>
            </a:r>
          </a:p>
          <a:p>
            <a:pPr algn="just"/>
            <a:endParaRPr lang="ru-RU" sz="1400" b="1" dirty="0">
              <a:solidFill>
                <a:srgbClr val="424242"/>
              </a:solidFill>
            </a:endParaRPr>
          </a:p>
          <a:p>
            <a:r>
              <a:rPr lang="ru-RU" sz="1400" b="1" dirty="0">
                <a:solidFill>
                  <a:srgbClr val="424242"/>
                </a:solidFill>
              </a:rPr>
              <a:t>Основные требования к функциям системы:</a:t>
            </a:r>
          </a:p>
          <a:p>
            <a:pPr algn="just"/>
            <a:endParaRPr lang="ru-RU" sz="16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A947683-ABB9-8586-2802-DB35876080B8}"/>
              </a:ext>
            </a:extLst>
          </p:cNvPr>
          <p:cNvSpPr txBox="1"/>
          <p:nvPr/>
        </p:nvSpPr>
        <p:spPr>
          <a:xfrm>
            <a:off x="11534742" y="332485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Rectangle 18">
            <a:extLst>
              <a:ext uri="{FF2B5EF4-FFF2-40B4-BE49-F238E27FC236}">
                <a16:creationId xmlns:a16="http://schemas.microsoft.com/office/drawing/2014/main" id="{6798C660-3F54-4ED0-20A8-C23D8EC8F543}"/>
              </a:ext>
            </a:extLst>
          </p:cNvPr>
          <p:cNvSpPr/>
          <p:nvPr/>
        </p:nvSpPr>
        <p:spPr>
          <a:xfrm>
            <a:off x="11632353" y="2459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  <a:latin typeface="Sansation" pitchFamily="2" charset="0"/>
              </a:rPr>
              <a:t>5</a:t>
            </a:r>
            <a:endParaRPr lang="mk-MK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14123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9815D3A-5270-4B0E-BD1E-89BBE93E8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3298" y="26831"/>
            <a:ext cx="9598702" cy="654206"/>
          </a:xfrm>
        </p:spPr>
        <p:txBody>
          <a:bodyPr>
            <a:normAutofit/>
          </a:bodyPr>
          <a:lstStyle/>
          <a:p>
            <a:r>
              <a:rPr lang="ru-RU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Виды баз данных</a:t>
            </a: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7E71641F-7A3C-4556-B861-7120934F916C}"/>
              </a:ext>
            </a:extLst>
          </p:cNvPr>
          <p:cNvSpPr txBox="1">
            <a:spLocks/>
          </p:cNvSpPr>
          <p:nvPr/>
        </p:nvSpPr>
        <p:spPr>
          <a:xfrm>
            <a:off x="11571785" y="6256223"/>
            <a:ext cx="343991" cy="2826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/>
              <a:t>6</a:t>
            </a:r>
            <a:endParaRPr lang="ru-RU" sz="2400" b="1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230786A-947D-428D-83C1-61B351F1A144}"/>
              </a:ext>
            </a:extLst>
          </p:cNvPr>
          <p:cNvSpPr txBox="1"/>
          <p:nvPr/>
        </p:nvSpPr>
        <p:spPr>
          <a:xfrm>
            <a:off x="5728287" y="2337462"/>
            <a:ext cx="5399772" cy="43550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b="1" dirty="0">
                <a:solidFill>
                  <a:srgbClr val="C00000"/>
                </a:solidFill>
              </a:rPr>
              <a:t>Типы баз данных</a:t>
            </a:r>
            <a:endParaRPr lang="en-US" sz="1600" b="1" dirty="0">
              <a:solidFill>
                <a:srgbClr val="C00000"/>
              </a:solidFill>
            </a:endParaRPr>
          </a:p>
          <a:p>
            <a:pPr algn="ctr"/>
            <a:endParaRPr lang="ru-RU" sz="900" b="1" dirty="0">
              <a:solidFill>
                <a:srgbClr val="C00000"/>
              </a:solidFill>
            </a:endParaRPr>
          </a:p>
          <a:p>
            <a:r>
              <a:rPr lang="ru-RU" b="1" i="0" u="none" strike="noStrike" dirty="0">
                <a:solidFill>
                  <a:srgbClr val="1054B0"/>
                </a:solidFill>
                <a:effectLst/>
                <a:latin typeface="var(--stk-f_family)"/>
              </a:rPr>
              <a:t>Форма представления информации</a:t>
            </a:r>
            <a:endParaRPr lang="ru-RU" b="1" dirty="0">
              <a:solidFill>
                <a:srgbClr val="1054B0"/>
              </a:solidFill>
            </a:endParaRPr>
          </a:p>
          <a:p>
            <a:r>
              <a:rPr lang="ru-RU" sz="1400" b="1" dirty="0">
                <a:solidFill>
                  <a:srgbClr val="C00000"/>
                </a:solidFill>
              </a:rPr>
              <a:t>Фактографическая</a:t>
            </a:r>
            <a:r>
              <a:rPr lang="ru-RU" sz="1400" b="1" dirty="0"/>
              <a:t> (информацию в фиксированном формате ключ-значение). </a:t>
            </a:r>
            <a:r>
              <a:rPr lang="en-US" sz="1400" b="0" i="0" dirty="0">
                <a:solidFill>
                  <a:srgbClr val="2C3142"/>
                </a:solidFill>
                <a:effectLst/>
                <a:latin typeface="Rubik"/>
                <a:hlinkClick r:id="rId2"/>
              </a:rPr>
              <a:t>www.ozon.ru</a:t>
            </a:r>
            <a:r>
              <a:rPr lang="ru-RU" sz="1400" b="0" i="0" dirty="0">
                <a:solidFill>
                  <a:srgbClr val="2C3142"/>
                </a:solidFill>
                <a:effectLst/>
                <a:latin typeface="Rubik"/>
              </a:rPr>
              <a:t> </a:t>
            </a:r>
            <a:endParaRPr lang="ru-RU" sz="1400" b="1" dirty="0"/>
          </a:p>
          <a:p>
            <a:pPr algn="just"/>
            <a:r>
              <a:rPr lang="ru-RU" sz="1400" b="1" dirty="0">
                <a:solidFill>
                  <a:srgbClr val="C00000"/>
                </a:solidFill>
              </a:rPr>
              <a:t>Документальная</a:t>
            </a:r>
            <a:r>
              <a:rPr lang="ru-RU" sz="1400" b="1" dirty="0"/>
              <a:t> (документы разного типа, в т.ч. полнотекстовые). </a:t>
            </a:r>
            <a:r>
              <a:rPr lang="en-US" sz="1400" dirty="0">
                <a:solidFill>
                  <a:srgbClr val="1054B0"/>
                </a:solidFill>
                <a:latin typeface="Rubik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https://www.vedomosti.ru/</a:t>
            </a:r>
            <a:r>
              <a:rPr lang="ru-RU" sz="1400" dirty="0">
                <a:solidFill>
                  <a:srgbClr val="1054B0"/>
                </a:solidFill>
                <a:latin typeface="Rubik"/>
              </a:rPr>
              <a:t>   </a:t>
            </a:r>
          </a:p>
          <a:p>
            <a:pPr algn="just"/>
            <a:r>
              <a:rPr lang="ru-RU" sz="1400" b="1" dirty="0">
                <a:solidFill>
                  <a:srgbClr val="C00000"/>
                </a:solidFill>
              </a:rPr>
              <a:t>Мультимедийные </a:t>
            </a:r>
            <a:r>
              <a:rPr lang="ru-RU" sz="1400" b="1" dirty="0"/>
              <a:t>(данные представлены в виде аудио- или видеоконтента). </a:t>
            </a:r>
            <a:r>
              <a:rPr lang="en-US" sz="1400" dirty="0">
                <a:solidFill>
                  <a:srgbClr val="1054B0"/>
                </a:solidFill>
                <a:latin typeface="Rubik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www.youtube.com</a:t>
            </a:r>
            <a:endParaRPr lang="ru-RU" sz="1400" dirty="0">
              <a:solidFill>
                <a:srgbClr val="1054B0"/>
              </a:solidFill>
              <a:latin typeface="Rubik"/>
            </a:endParaRPr>
          </a:p>
          <a:p>
            <a:pPr algn="just"/>
            <a:endParaRPr lang="ru-RU" sz="1200" b="1" dirty="0"/>
          </a:p>
          <a:p>
            <a:pPr algn="just"/>
            <a:r>
              <a:rPr lang="ru-RU" b="1" dirty="0">
                <a:solidFill>
                  <a:srgbClr val="1054B0"/>
                </a:solidFill>
                <a:latin typeface="var(--stk-f_family)"/>
              </a:rPr>
              <a:t>Тип используемой модели</a:t>
            </a:r>
            <a:endParaRPr lang="ru-RU" sz="1200" b="1" dirty="0">
              <a:solidFill>
                <a:srgbClr val="1054B0"/>
              </a:solidFill>
              <a:latin typeface="var(--stk-f_family)"/>
            </a:endParaRPr>
          </a:p>
          <a:p>
            <a:pPr algn="just"/>
            <a:r>
              <a:rPr lang="ru-RU" sz="1200" b="1" dirty="0">
                <a:solidFill>
                  <a:srgbClr val="C00000"/>
                </a:solidFill>
              </a:rPr>
              <a:t>Реляционная</a:t>
            </a:r>
            <a:r>
              <a:rPr lang="ru-RU" sz="1200" b="1" dirty="0"/>
              <a:t> (табличная организация данных). </a:t>
            </a:r>
            <a:r>
              <a:rPr lang="en-US" sz="1200" b="1" i="0" dirty="0">
                <a:solidFill>
                  <a:srgbClr val="1054B0"/>
                </a:solidFill>
                <a:effectLst/>
                <a:latin typeface="Rubik"/>
              </a:rPr>
              <a:t>Microsoft SQL Server, MySQL, PostgreSQL</a:t>
            </a:r>
            <a:endParaRPr lang="ru-RU" sz="1200" b="1" dirty="0">
              <a:solidFill>
                <a:srgbClr val="1054B0"/>
              </a:solidFill>
            </a:endParaRPr>
          </a:p>
          <a:p>
            <a:pPr algn="just"/>
            <a:r>
              <a:rPr lang="ru-RU" sz="1200" b="1" dirty="0">
                <a:solidFill>
                  <a:srgbClr val="C00000"/>
                </a:solidFill>
              </a:rPr>
              <a:t>«Неструктурированная» (NoSQL) </a:t>
            </a:r>
            <a:r>
              <a:rPr lang="ru-RU" sz="1200" b="1" dirty="0"/>
              <a:t>(масштабируемость за счёт атомарности и согласованности данных). </a:t>
            </a:r>
            <a:r>
              <a:rPr lang="en-US" sz="1200" b="1" dirty="0">
                <a:solidFill>
                  <a:srgbClr val="1054B0"/>
                </a:solidFill>
                <a:latin typeface="Rubik"/>
              </a:rPr>
              <a:t>ElasticSearch, MongoDB</a:t>
            </a:r>
            <a:endParaRPr lang="ru-RU" sz="1200" b="1" dirty="0">
              <a:solidFill>
                <a:srgbClr val="1054B0"/>
              </a:solidFill>
              <a:latin typeface="Rubik"/>
            </a:endParaRPr>
          </a:p>
          <a:p>
            <a:pPr algn="just"/>
            <a:endParaRPr lang="ru-RU" sz="1200" b="1" dirty="0">
              <a:solidFill>
                <a:srgbClr val="1054B0"/>
              </a:solidFill>
              <a:latin typeface="var(--stk-f_family)"/>
            </a:endParaRPr>
          </a:p>
          <a:p>
            <a:pPr algn="just"/>
            <a:r>
              <a:rPr lang="ru-RU" b="1" dirty="0">
                <a:solidFill>
                  <a:srgbClr val="1054B0"/>
                </a:solidFill>
                <a:latin typeface="var(--stk-f_family)"/>
              </a:rPr>
              <a:t>Топология хранения</a:t>
            </a:r>
          </a:p>
          <a:p>
            <a:pPr algn="just"/>
            <a:r>
              <a:rPr lang="ru-RU" sz="1400" b="1" dirty="0">
                <a:solidFill>
                  <a:srgbClr val="C00000"/>
                </a:solidFill>
              </a:rPr>
              <a:t>Распределённая</a:t>
            </a:r>
            <a:r>
              <a:rPr lang="ru-RU" sz="1400" b="1" dirty="0"/>
              <a:t> (различные сетевые хранилища)</a:t>
            </a:r>
          </a:p>
          <a:p>
            <a:pPr algn="just"/>
            <a:r>
              <a:rPr lang="ru-RU" sz="1400" b="1" dirty="0">
                <a:solidFill>
                  <a:srgbClr val="C00000"/>
                </a:solidFill>
              </a:rPr>
              <a:t>Централизованная</a:t>
            </a:r>
            <a:r>
              <a:rPr lang="ru-RU" sz="1400" b="1" dirty="0"/>
              <a:t> (одно хранилище данных)</a:t>
            </a:r>
          </a:p>
          <a:p>
            <a:pPr algn="just"/>
            <a:endParaRPr lang="ru-RU" sz="1400" b="1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422AE3A-283E-488A-AFC0-1C9158ADFDF3}"/>
              </a:ext>
            </a:extLst>
          </p:cNvPr>
          <p:cNvSpPr txBox="1"/>
          <p:nvPr/>
        </p:nvSpPr>
        <p:spPr>
          <a:xfrm>
            <a:off x="324740" y="2233082"/>
            <a:ext cx="5104389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b="1" dirty="0">
                <a:solidFill>
                  <a:srgbClr val="C00000"/>
                </a:solidFill>
              </a:rPr>
              <a:t>Признаки базы данных </a:t>
            </a:r>
          </a:p>
          <a:p>
            <a:endParaRPr lang="ru-RU" sz="1600" b="1" dirty="0">
              <a:solidFill>
                <a:srgbClr val="C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b="1" dirty="0"/>
              <a:t>хранится и обрабатывается в вычислительной системе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b="1" dirty="0"/>
              <a:t>имеет логическую структуру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b="1" dirty="0"/>
              <a:t>имеет </a:t>
            </a:r>
            <a:r>
              <a:rPr lang="ru-RU" sz="1400" b="1" dirty="0">
                <a:solidFill>
                  <a:srgbClr val="1054B0"/>
                </a:solidFill>
              </a:rPr>
              <a:t>схему</a:t>
            </a:r>
            <a:r>
              <a:rPr lang="ru-RU" sz="1400" b="1" dirty="0"/>
              <a:t> или </a:t>
            </a:r>
            <a:r>
              <a:rPr lang="ru-RU" sz="1400" b="1" dirty="0">
                <a:solidFill>
                  <a:srgbClr val="1054B0"/>
                </a:solidFill>
              </a:rPr>
              <a:t>метаданные</a:t>
            </a:r>
            <a:r>
              <a:rPr lang="ru-RU" sz="1400" b="1" dirty="0"/>
              <a:t>, описывающие логическую структуру БД в формальном виде 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6C961B0-5400-48D6-9FB1-700E314193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5148" y="804558"/>
            <a:ext cx="2484922" cy="1121245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76A4B43F-2644-4295-97FD-9BE3D71599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36184" y="510339"/>
            <a:ext cx="7523448" cy="182712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1510B2C-DD28-42BE-8993-3506CBF43F0B}"/>
              </a:ext>
            </a:extLst>
          </p:cNvPr>
          <p:cNvSpPr txBox="1"/>
          <p:nvPr/>
        </p:nvSpPr>
        <p:spPr>
          <a:xfrm>
            <a:off x="332270" y="3917502"/>
            <a:ext cx="5531532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b="1" dirty="0">
                <a:solidFill>
                  <a:srgbClr val="C00000"/>
                </a:solidFill>
              </a:rPr>
              <a:t>Свойства базы данных </a:t>
            </a:r>
          </a:p>
          <a:p>
            <a:endParaRPr lang="ru-RU" sz="1600" b="1" dirty="0">
              <a:solidFill>
                <a:srgbClr val="C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b="1" dirty="0"/>
              <a:t>у базы данных есть имя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b="1" dirty="0"/>
              <a:t>фиксируется состояние объектов и их отношений в заданный момент времени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b="1" dirty="0"/>
              <a:t>фиксируется информация об объектах из определенной предметной области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1789784-6B75-4E2A-BCA4-FAC3BB511037}"/>
              </a:ext>
            </a:extLst>
          </p:cNvPr>
          <p:cNvSpPr txBox="1"/>
          <p:nvPr/>
        </p:nvSpPr>
        <p:spPr>
          <a:xfrm>
            <a:off x="332270" y="5733941"/>
            <a:ext cx="126544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b="1" dirty="0">
                <a:solidFill>
                  <a:srgbClr val="C00000"/>
                </a:solidFill>
              </a:rPr>
              <a:t>постоянство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25A2B2B-85D1-4EEA-B14F-DAFBCA1F2B26}"/>
              </a:ext>
            </a:extLst>
          </p:cNvPr>
          <p:cNvSpPr txBox="1"/>
          <p:nvPr/>
        </p:nvSpPr>
        <p:spPr>
          <a:xfrm>
            <a:off x="2069619" y="5733941"/>
            <a:ext cx="290923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b="1" dirty="0">
                <a:solidFill>
                  <a:srgbClr val="C00000"/>
                </a:solidFill>
              </a:rPr>
              <a:t>состав и структура данных</a:t>
            </a:r>
          </a:p>
        </p:txBody>
      </p:sp>
      <p:pic>
        <p:nvPicPr>
          <p:cNvPr id="15" name="Рисунок 14" descr="Шахтерские инструменты">
            <a:extLst>
              <a:ext uri="{FF2B5EF4-FFF2-40B4-BE49-F238E27FC236}">
                <a16:creationId xmlns:a16="http://schemas.microsoft.com/office/drawing/2014/main" id="{B2605F62-0B73-4F42-A53D-025D8CE98DE8}"/>
              </a:ext>
            </a:extLst>
          </p:cNvPr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633990" y="5579495"/>
            <a:ext cx="627901" cy="567514"/>
          </a:xfrm>
          <a:prstGeom prst="rect">
            <a:avLst/>
          </a:prstGeom>
        </p:spPr>
      </p:pic>
      <p:sp>
        <p:nvSpPr>
          <p:cNvPr id="16" name="Стрелка: вниз 15">
            <a:extLst>
              <a:ext uri="{FF2B5EF4-FFF2-40B4-BE49-F238E27FC236}">
                <a16:creationId xmlns:a16="http://schemas.microsoft.com/office/drawing/2014/main" id="{34162724-73FF-4564-8C05-B6B171CFF3ED}"/>
              </a:ext>
            </a:extLst>
          </p:cNvPr>
          <p:cNvSpPr/>
          <p:nvPr/>
        </p:nvSpPr>
        <p:spPr>
          <a:xfrm rot="16200000">
            <a:off x="1691658" y="5727168"/>
            <a:ext cx="284018" cy="375857"/>
          </a:xfrm>
          <a:prstGeom prst="downArrow">
            <a:avLst/>
          </a:prstGeom>
          <a:solidFill>
            <a:schemeClr val="accent1"/>
          </a:solidFill>
          <a:ln w="12756" cap="flat">
            <a:solidFill>
              <a:schemeClr val="dk1"/>
            </a:solidFill>
            <a:prstDash val="solid"/>
            <a:miter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DDC89C-EBB0-6CD1-4156-E6DB271023A8}"/>
              </a:ext>
            </a:extLst>
          </p:cNvPr>
          <p:cNvSpPr txBox="1"/>
          <p:nvPr/>
        </p:nvSpPr>
        <p:spPr>
          <a:xfrm>
            <a:off x="11534742" y="332485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Rectangle 18">
            <a:extLst>
              <a:ext uri="{FF2B5EF4-FFF2-40B4-BE49-F238E27FC236}">
                <a16:creationId xmlns:a16="http://schemas.microsoft.com/office/drawing/2014/main" id="{3ECBAEC5-503A-F1F0-3CFD-28D8D786C090}"/>
              </a:ext>
            </a:extLst>
          </p:cNvPr>
          <p:cNvSpPr/>
          <p:nvPr/>
        </p:nvSpPr>
        <p:spPr>
          <a:xfrm>
            <a:off x="11632353" y="2459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  <a:latin typeface="Sansation" pitchFamily="2" charset="0"/>
              </a:rPr>
              <a:t>6</a:t>
            </a:r>
            <a:endParaRPr lang="mk-MK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22265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9815D3A-5270-4B0E-BD1E-89BBE93E8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3298" y="26831"/>
            <a:ext cx="9598702" cy="654206"/>
          </a:xfrm>
        </p:spPr>
        <p:txBody>
          <a:bodyPr>
            <a:normAutofit/>
          </a:bodyPr>
          <a:lstStyle/>
          <a:p>
            <a:r>
              <a:rPr lang="ru-RU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Понятие системы управления БД (СУБД)</a:t>
            </a: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7E71641F-7A3C-4556-B861-7120934F916C}"/>
              </a:ext>
            </a:extLst>
          </p:cNvPr>
          <p:cNvSpPr txBox="1">
            <a:spLocks/>
          </p:cNvSpPr>
          <p:nvPr/>
        </p:nvSpPr>
        <p:spPr>
          <a:xfrm>
            <a:off x="11561720" y="6208002"/>
            <a:ext cx="387246" cy="3570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500" b="1" dirty="0"/>
              <a:t>7</a:t>
            </a:r>
            <a:endParaRPr lang="ru-RU" sz="1500" b="1" dirty="0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4FEA75AA-6618-42AD-927A-363B2F704CE3}"/>
              </a:ext>
            </a:extLst>
          </p:cNvPr>
          <p:cNvSpPr/>
          <p:nvPr/>
        </p:nvSpPr>
        <p:spPr>
          <a:xfrm>
            <a:off x="658784" y="621621"/>
            <a:ext cx="1117534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400" b="1" dirty="0">
                <a:solidFill>
                  <a:srgbClr val="C00000"/>
                </a:solidFill>
              </a:rPr>
              <a:t>Система управления базами данных (СУБД) </a:t>
            </a:r>
            <a:r>
              <a:rPr lang="ru-RU" sz="1400" b="1" dirty="0"/>
              <a:t>– это совокупность </a:t>
            </a:r>
            <a:r>
              <a:rPr lang="ru-RU" sz="1400" b="1" dirty="0">
                <a:solidFill>
                  <a:srgbClr val="1054B0"/>
                </a:solidFill>
              </a:rPr>
              <a:t>языковых и программных средств</a:t>
            </a:r>
            <a:r>
              <a:rPr lang="ru-RU" sz="1400" b="1" dirty="0"/>
              <a:t>, предназначенных для создания, ведения и совместного использования баз данных </a:t>
            </a:r>
            <a:r>
              <a:rPr lang="ru-RU" sz="1400" b="1" dirty="0">
                <a:solidFill>
                  <a:srgbClr val="1054B0"/>
                </a:solidFill>
              </a:rPr>
              <a:t>многими пользователями</a:t>
            </a:r>
            <a:r>
              <a:rPr lang="ru-RU" sz="1400" b="1" dirty="0"/>
              <a:t>. </a:t>
            </a: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B3BED34D-A386-417C-A4A4-987954EBF6BB}"/>
              </a:ext>
            </a:extLst>
          </p:cNvPr>
          <p:cNvSpPr/>
          <p:nvPr/>
        </p:nvSpPr>
        <p:spPr>
          <a:xfrm>
            <a:off x="5817663" y="1145955"/>
            <a:ext cx="468408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ru-RU" sz="1400" b="1" dirty="0"/>
              <a:t>Функции СУБД:</a:t>
            </a:r>
          </a:p>
          <a:p>
            <a:pPr marL="285750" indent="-285750" algn="just">
              <a:spcBef>
                <a:spcPts val="300"/>
              </a:spcBef>
              <a:buFontTx/>
              <a:buChar char="-"/>
            </a:pPr>
            <a:r>
              <a:rPr lang="ru-RU" sz="1400" b="1" dirty="0"/>
              <a:t>управление данными во внешней памяти;</a:t>
            </a:r>
          </a:p>
          <a:p>
            <a:pPr marL="285750" indent="-285750" algn="just">
              <a:spcBef>
                <a:spcPts val="300"/>
              </a:spcBef>
              <a:buFontTx/>
              <a:buChar char="-"/>
            </a:pPr>
            <a:r>
              <a:rPr lang="ru-RU" sz="1400" b="1" dirty="0"/>
              <a:t>управление данными в оперативной памяти;</a:t>
            </a:r>
          </a:p>
          <a:p>
            <a:pPr marL="285750" indent="-285750" algn="just">
              <a:spcBef>
                <a:spcPts val="300"/>
              </a:spcBef>
              <a:buFontTx/>
              <a:buChar char="-"/>
            </a:pPr>
            <a:r>
              <a:rPr lang="ru-RU" sz="1400" b="1" dirty="0"/>
              <a:t>журналирование изменений;</a:t>
            </a:r>
          </a:p>
          <a:p>
            <a:pPr marL="285750" indent="-285750" algn="just">
              <a:spcBef>
                <a:spcPts val="300"/>
              </a:spcBef>
              <a:buFontTx/>
              <a:buChar char="-"/>
            </a:pPr>
            <a:r>
              <a:rPr lang="ru-RU" sz="1400" b="1" dirty="0"/>
              <a:t>поддержание языков БД.</a:t>
            </a: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FE193A40-B146-4A1C-871D-F2305CD432C9}"/>
              </a:ext>
            </a:extLst>
          </p:cNvPr>
          <p:cNvSpPr/>
          <p:nvPr/>
        </p:nvSpPr>
        <p:spPr>
          <a:xfrm>
            <a:off x="791188" y="1185411"/>
            <a:ext cx="1080144" cy="81010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1000" dirty="0"/>
              <a:t>Подсистема времени исполнения</a:t>
            </a: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81F2F538-8C80-4D98-A2C8-99F5E32A93E1}"/>
              </a:ext>
            </a:extLst>
          </p:cNvPr>
          <p:cNvSpPr/>
          <p:nvPr/>
        </p:nvSpPr>
        <p:spPr>
          <a:xfrm>
            <a:off x="2352365" y="1185411"/>
            <a:ext cx="862136" cy="206778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1000" dirty="0"/>
              <a:t>Процессор языка запросов</a:t>
            </a: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C5FDF037-462B-4B4C-B79C-0558B68D1250}"/>
              </a:ext>
            </a:extLst>
          </p:cNvPr>
          <p:cNvSpPr/>
          <p:nvPr/>
        </p:nvSpPr>
        <p:spPr>
          <a:xfrm>
            <a:off x="3670559" y="1714350"/>
            <a:ext cx="905661" cy="54007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1000" dirty="0"/>
              <a:t>Ядро СУБД</a:t>
            </a:r>
          </a:p>
        </p:txBody>
      </p:sp>
      <p:pic>
        <p:nvPicPr>
          <p:cNvPr id="16" name="Рисунок 15" descr="База данных">
            <a:extLst>
              <a:ext uri="{FF2B5EF4-FFF2-40B4-BE49-F238E27FC236}">
                <a16:creationId xmlns:a16="http://schemas.microsoft.com/office/drawing/2014/main" id="{78EFA788-0ED3-4393-8500-0AA081E523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31089" y="1665774"/>
            <a:ext cx="637224" cy="637224"/>
          </a:xfrm>
          <a:prstGeom prst="rect">
            <a:avLst/>
          </a:prstGeom>
        </p:spPr>
      </p:pic>
      <p:cxnSp>
        <p:nvCxnSpPr>
          <p:cNvPr id="17" name="Прямая со стрелкой 16">
            <a:extLst>
              <a:ext uri="{FF2B5EF4-FFF2-40B4-BE49-F238E27FC236}">
                <a16:creationId xmlns:a16="http://schemas.microsoft.com/office/drawing/2014/main" id="{81541775-BF6C-4B2C-8595-66EECDFBBA5B}"/>
              </a:ext>
            </a:extLst>
          </p:cNvPr>
          <p:cNvCxnSpPr/>
          <p:nvPr/>
        </p:nvCxnSpPr>
        <p:spPr>
          <a:xfrm>
            <a:off x="4672342" y="1894995"/>
            <a:ext cx="21394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Прямая со стрелкой 17">
            <a:extLst>
              <a:ext uri="{FF2B5EF4-FFF2-40B4-BE49-F238E27FC236}">
                <a16:creationId xmlns:a16="http://schemas.microsoft.com/office/drawing/2014/main" id="{FD317410-3208-48E9-9163-2AA10BB19DCC}"/>
              </a:ext>
            </a:extLst>
          </p:cNvPr>
          <p:cNvCxnSpPr>
            <a:cxnSpLocks/>
          </p:cNvCxnSpPr>
          <p:nvPr/>
        </p:nvCxnSpPr>
        <p:spPr>
          <a:xfrm flipH="1">
            <a:off x="4650181" y="2120025"/>
            <a:ext cx="2361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Прямая со стрелкой 18">
            <a:extLst>
              <a:ext uri="{FF2B5EF4-FFF2-40B4-BE49-F238E27FC236}">
                <a16:creationId xmlns:a16="http://schemas.microsoft.com/office/drawing/2014/main" id="{92AC6709-082E-4016-9960-B78A00A0DAA5}"/>
              </a:ext>
            </a:extLst>
          </p:cNvPr>
          <p:cNvCxnSpPr/>
          <p:nvPr/>
        </p:nvCxnSpPr>
        <p:spPr>
          <a:xfrm>
            <a:off x="2013932" y="2715615"/>
            <a:ext cx="21394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Прямая со стрелкой 19">
            <a:extLst>
              <a:ext uri="{FF2B5EF4-FFF2-40B4-BE49-F238E27FC236}">
                <a16:creationId xmlns:a16="http://schemas.microsoft.com/office/drawing/2014/main" id="{61BB7519-CFDD-4D5E-B64B-FC6DE52EEA5E}"/>
              </a:ext>
            </a:extLst>
          </p:cNvPr>
          <p:cNvCxnSpPr>
            <a:cxnSpLocks/>
          </p:cNvCxnSpPr>
          <p:nvPr/>
        </p:nvCxnSpPr>
        <p:spPr>
          <a:xfrm flipH="1">
            <a:off x="1991771" y="2940645"/>
            <a:ext cx="2361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29AB7F2C-66F3-47D5-BCAE-41CC6FA6CDB6}"/>
              </a:ext>
            </a:extLst>
          </p:cNvPr>
          <p:cNvSpPr/>
          <p:nvPr/>
        </p:nvSpPr>
        <p:spPr>
          <a:xfrm>
            <a:off x="803257" y="2413061"/>
            <a:ext cx="1080144" cy="81010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1000" dirty="0"/>
              <a:t>Программа в машинном коде</a:t>
            </a:r>
          </a:p>
        </p:txBody>
      </p:sp>
      <p:cxnSp>
        <p:nvCxnSpPr>
          <p:cNvPr id="22" name="Прямая со стрелкой 21">
            <a:extLst>
              <a:ext uri="{FF2B5EF4-FFF2-40B4-BE49-F238E27FC236}">
                <a16:creationId xmlns:a16="http://schemas.microsoft.com/office/drawing/2014/main" id="{F5216D32-6003-47FC-B6A6-E03ECB15615C}"/>
              </a:ext>
            </a:extLst>
          </p:cNvPr>
          <p:cNvCxnSpPr/>
          <p:nvPr/>
        </p:nvCxnSpPr>
        <p:spPr>
          <a:xfrm>
            <a:off x="2013932" y="1503968"/>
            <a:ext cx="21394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Прямая со стрелкой 22">
            <a:extLst>
              <a:ext uri="{FF2B5EF4-FFF2-40B4-BE49-F238E27FC236}">
                <a16:creationId xmlns:a16="http://schemas.microsoft.com/office/drawing/2014/main" id="{CFA93C8F-3B68-44F2-A8E9-25605FAF50EB}"/>
              </a:ext>
            </a:extLst>
          </p:cNvPr>
          <p:cNvCxnSpPr>
            <a:cxnSpLocks/>
          </p:cNvCxnSpPr>
          <p:nvPr/>
        </p:nvCxnSpPr>
        <p:spPr>
          <a:xfrm flipH="1">
            <a:off x="1991771" y="1728998"/>
            <a:ext cx="2361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4" name="Прямая со стрелкой 23">
            <a:extLst>
              <a:ext uri="{FF2B5EF4-FFF2-40B4-BE49-F238E27FC236}">
                <a16:creationId xmlns:a16="http://schemas.microsoft.com/office/drawing/2014/main" id="{80D31F10-53DA-4C16-867E-16DE23597B34}"/>
              </a:ext>
            </a:extLst>
          </p:cNvPr>
          <p:cNvCxnSpPr/>
          <p:nvPr/>
        </p:nvCxnSpPr>
        <p:spPr>
          <a:xfrm>
            <a:off x="3330186" y="1899749"/>
            <a:ext cx="21394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" name="Прямая со стрелкой 24">
            <a:extLst>
              <a:ext uri="{FF2B5EF4-FFF2-40B4-BE49-F238E27FC236}">
                <a16:creationId xmlns:a16="http://schemas.microsoft.com/office/drawing/2014/main" id="{F3CC0027-F282-428A-92E6-F06F26DDF516}"/>
              </a:ext>
            </a:extLst>
          </p:cNvPr>
          <p:cNvCxnSpPr>
            <a:cxnSpLocks/>
          </p:cNvCxnSpPr>
          <p:nvPr/>
        </p:nvCxnSpPr>
        <p:spPr>
          <a:xfrm flipH="1">
            <a:off x="3308025" y="2124779"/>
            <a:ext cx="2361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335E7D9F-9401-4F1E-BF43-A75DB0838893}"/>
              </a:ext>
            </a:extLst>
          </p:cNvPr>
          <p:cNvSpPr txBox="1"/>
          <p:nvPr/>
        </p:nvSpPr>
        <p:spPr>
          <a:xfrm>
            <a:off x="3738479" y="2274111"/>
            <a:ext cx="1205856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900" b="1" dirty="0"/>
              <a:t>Управление данными и журнализация</a:t>
            </a:r>
            <a:endParaRPr lang="ru-RU" sz="9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E9A2D8C-38A0-4C57-9B31-FCB3099EACE0}"/>
              </a:ext>
            </a:extLst>
          </p:cNvPr>
          <p:cNvSpPr txBox="1"/>
          <p:nvPr/>
        </p:nvSpPr>
        <p:spPr>
          <a:xfrm>
            <a:off x="3218764" y="2992143"/>
            <a:ext cx="12058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900" b="1" dirty="0"/>
              <a:t>Оптимизация запросов</a:t>
            </a:r>
            <a:endParaRPr lang="ru-RU" sz="9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3059289-20DA-48D8-8EA6-746480C4EDC9}"/>
              </a:ext>
            </a:extLst>
          </p:cNvPr>
          <p:cNvSpPr txBox="1"/>
          <p:nvPr/>
        </p:nvSpPr>
        <p:spPr>
          <a:xfrm>
            <a:off x="803498" y="1974221"/>
            <a:ext cx="15238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900" b="1" dirty="0"/>
              <a:t>Интерпретация программ манипуляции данными</a:t>
            </a:r>
            <a:endParaRPr lang="ru-RU" sz="9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8F56286-B212-4E21-9B88-BCE7CE7EE3CC}"/>
              </a:ext>
            </a:extLst>
          </p:cNvPr>
          <p:cNvSpPr txBox="1"/>
          <p:nvPr/>
        </p:nvSpPr>
        <p:spPr>
          <a:xfrm>
            <a:off x="817111" y="3235635"/>
            <a:ext cx="152389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900" b="1" dirty="0"/>
              <a:t>Дополнительные утилиты</a:t>
            </a:r>
            <a:endParaRPr lang="ru-RU" sz="9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FCCD9FA-ACE4-41F7-A387-39A179425848}"/>
              </a:ext>
            </a:extLst>
          </p:cNvPr>
          <p:cNvSpPr txBox="1"/>
          <p:nvPr/>
        </p:nvSpPr>
        <p:spPr>
          <a:xfrm>
            <a:off x="658784" y="5557261"/>
            <a:ext cx="497398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1200" b="1" dirty="0">
                <a:solidFill>
                  <a:srgbClr val="C00000"/>
                </a:solidFill>
              </a:rPr>
              <a:t>SQL</a:t>
            </a:r>
            <a:r>
              <a:rPr lang="ru-RU" sz="1200" b="1" dirty="0"/>
              <a:t> - специальный язык, используемый для работы с базами данных. </a:t>
            </a:r>
          </a:p>
          <a:p>
            <a:pPr algn="just"/>
            <a:r>
              <a:rPr lang="ru-RU" sz="1200" b="1" dirty="0"/>
              <a:t>(задавать структуру базы, организовывать выборку данных из неё по каким-то определённым критериям, удалять данные)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6D6DC96-7127-44B6-94C2-8A55D9962F10}"/>
              </a:ext>
            </a:extLst>
          </p:cNvPr>
          <p:cNvSpPr txBox="1"/>
          <p:nvPr/>
        </p:nvSpPr>
        <p:spPr>
          <a:xfrm>
            <a:off x="658610" y="6316435"/>
            <a:ext cx="497398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1200" b="1" dirty="0">
                <a:solidFill>
                  <a:srgbClr val="C00000"/>
                </a:solidFill>
              </a:rPr>
              <a:t>NoSQL-способ</a:t>
            </a:r>
            <a:r>
              <a:rPr lang="ru-RU" sz="1200" b="1" dirty="0"/>
              <a:t> структуризации данных заключается в избавлении от ограничений при хранении и использовании информации. 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CD776BE-FC2F-4B98-8F20-EDFF4891F578}"/>
              </a:ext>
            </a:extLst>
          </p:cNvPr>
          <p:cNvSpPr txBox="1"/>
          <p:nvPr/>
        </p:nvSpPr>
        <p:spPr>
          <a:xfrm>
            <a:off x="671469" y="3567312"/>
            <a:ext cx="52859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1400" b="1" dirty="0">
                <a:solidFill>
                  <a:srgbClr val="C00000"/>
                </a:solidFill>
              </a:rPr>
              <a:t>Транзакция</a:t>
            </a:r>
            <a:r>
              <a:rPr lang="ru-RU" sz="1400" b="1" dirty="0"/>
              <a:t> — это последовательность операций над БД, рассматриваемых СУБД как единое целое. 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1F09172-E375-4638-B991-BAEF699824E3}"/>
              </a:ext>
            </a:extLst>
          </p:cNvPr>
          <p:cNvSpPr txBox="1"/>
          <p:nvPr/>
        </p:nvSpPr>
        <p:spPr>
          <a:xfrm>
            <a:off x="6085423" y="3343953"/>
            <a:ext cx="3484620" cy="33547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ru-RU" sz="1400" b="1" dirty="0"/>
              <a:t>1. </a:t>
            </a:r>
            <a:r>
              <a:rPr lang="ru-RU" sz="1400" b="1" dirty="0">
                <a:solidFill>
                  <a:srgbClr val="C00000"/>
                </a:solidFill>
              </a:rPr>
              <a:t>MySQL</a:t>
            </a:r>
            <a:r>
              <a:rPr lang="ru-RU" sz="1400" b="1" dirty="0"/>
              <a:t> реляционная</a:t>
            </a:r>
          </a:p>
          <a:p>
            <a:pPr>
              <a:spcBef>
                <a:spcPts val="300"/>
              </a:spcBef>
            </a:pPr>
            <a:r>
              <a:rPr lang="ru-RU" sz="1400" b="1" dirty="0"/>
              <a:t>2. </a:t>
            </a:r>
            <a:r>
              <a:rPr lang="ru-RU" sz="1400" b="1" dirty="0">
                <a:solidFill>
                  <a:srgbClr val="C00000"/>
                </a:solidFill>
              </a:rPr>
              <a:t>PostgreSQL</a:t>
            </a:r>
            <a:r>
              <a:rPr lang="ru-RU" sz="1400" b="1" dirty="0"/>
              <a:t> реляционная</a:t>
            </a:r>
          </a:p>
          <a:p>
            <a:pPr>
              <a:spcBef>
                <a:spcPts val="300"/>
              </a:spcBef>
            </a:pPr>
            <a:r>
              <a:rPr lang="ru-RU" sz="1400" b="1" dirty="0"/>
              <a:t>3. </a:t>
            </a:r>
            <a:r>
              <a:rPr lang="ru-RU" sz="1400" b="1" dirty="0">
                <a:solidFill>
                  <a:srgbClr val="C00000"/>
                </a:solidFill>
              </a:rPr>
              <a:t>MS SQL Server </a:t>
            </a:r>
            <a:r>
              <a:rPr lang="ru-RU" sz="1400" b="1" dirty="0"/>
              <a:t>реляционная</a:t>
            </a:r>
          </a:p>
          <a:p>
            <a:pPr>
              <a:spcBef>
                <a:spcPts val="300"/>
              </a:spcBef>
            </a:pPr>
            <a:r>
              <a:rPr lang="ru-RU" sz="1400" b="1" dirty="0"/>
              <a:t>4. </a:t>
            </a:r>
            <a:r>
              <a:rPr lang="ru-RU" sz="1400" b="1" dirty="0">
                <a:solidFill>
                  <a:srgbClr val="C00000"/>
                </a:solidFill>
              </a:rPr>
              <a:t>MongoDB</a:t>
            </a:r>
            <a:r>
              <a:rPr lang="ru-RU" sz="1400" b="1" dirty="0"/>
              <a:t> документ-ориентированная</a:t>
            </a:r>
          </a:p>
          <a:p>
            <a:pPr>
              <a:spcBef>
                <a:spcPts val="300"/>
              </a:spcBef>
            </a:pPr>
            <a:r>
              <a:rPr lang="ru-RU" sz="1400" b="1" dirty="0"/>
              <a:t>5. </a:t>
            </a:r>
            <a:r>
              <a:rPr lang="ru-RU" sz="1400" b="1" dirty="0">
                <a:solidFill>
                  <a:srgbClr val="C00000"/>
                </a:solidFill>
              </a:rPr>
              <a:t>SQLite</a:t>
            </a:r>
            <a:r>
              <a:rPr lang="ru-RU" sz="1400" b="1" dirty="0"/>
              <a:t> реляционная</a:t>
            </a:r>
          </a:p>
          <a:p>
            <a:pPr>
              <a:spcBef>
                <a:spcPts val="300"/>
              </a:spcBef>
            </a:pPr>
            <a:r>
              <a:rPr lang="ru-RU" sz="1400" b="1" dirty="0"/>
              <a:t>6. Oracle Database реляционная</a:t>
            </a:r>
          </a:p>
          <a:p>
            <a:pPr>
              <a:spcBef>
                <a:spcPts val="300"/>
              </a:spcBef>
            </a:pPr>
            <a:r>
              <a:rPr lang="ru-RU" sz="1400" b="1" dirty="0"/>
              <a:t>7. </a:t>
            </a:r>
            <a:r>
              <a:rPr lang="ru-RU" sz="1400" b="1" dirty="0" err="1"/>
              <a:t>Firebird</a:t>
            </a:r>
            <a:r>
              <a:rPr lang="ru-RU" sz="1400" b="1" dirty="0"/>
              <a:t> реляционная</a:t>
            </a:r>
          </a:p>
          <a:p>
            <a:pPr>
              <a:spcBef>
                <a:spcPts val="300"/>
              </a:spcBef>
            </a:pPr>
            <a:r>
              <a:rPr lang="ru-RU" sz="1400" b="1" dirty="0"/>
              <a:t>8. </a:t>
            </a:r>
            <a:r>
              <a:rPr lang="ru-RU" sz="1400" b="1" dirty="0" err="1"/>
              <a:t>CouchDB</a:t>
            </a:r>
            <a:r>
              <a:rPr lang="ru-RU" sz="1400" b="1" dirty="0"/>
              <a:t> документ-ориентированная</a:t>
            </a:r>
          </a:p>
          <a:p>
            <a:pPr>
              <a:spcBef>
                <a:spcPts val="300"/>
              </a:spcBef>
            </a:pPr>
            <a:r>
              <a:rPr lang="ru-RU" sz="1400" b="1" dirty="0"/>
              <a:t>9. DB2 реляционная</a:t>
            </a:r>
          </a:p>
          <a:p>
            <a:pPr>
              <a:spcBef>
                <a:spcPts val="300"/>
              </a:spcBef>
            </a:pPr>
            <a:r>
              <a:rPr lang="ru-RU" sz="1400" b="1" dirty="0"/>
              <a:t>10. </a:t>
            </a:r>
            <a:r>
              <a:rPr lang="ru-RU" sz="1400" b="1" dirty="0" err="1"/>
              <a:t>MariaDB</a:t>
            </a:r>
            <a:r>
              <a:rPr lang="ru-RU" sz="1400" b="1" dirty="0"/>
              <a:t> реляционная</a:t>
            </a:r>
          </a:p>
          <a:p>
            <a:pPr>
              <a:spcBef>
                <a:spcPts val="300"/>
              </a:spcBef>
            </a:pPr>
            <a:r>
              <a:rPr lang="ru-RU" sz="1400" b="1" dirty="0"/>
              <a:t>11. </a:t>
            </a:r>
            <a:r>
              <a:rPr lang="ru-RU" sz="1400" b="1" dirty="0" err="1"/>
              <a:t>RavenDB</a:t>
            </a:r>
            <a:r>
              <a:rPr lang="ru-RU" sz="1400" b="1" dirty="0"/>
              <a:t> документ-ориентированная</a:t>
            </a:r>
          </a:p>
          <a:p>
            <a:pPr>
              <a:spcBef>
                <a:spcPts val="300"/>
              </a:spcBef>
            </a:pPr>
            <a:r>
              <a:rPr lang="ru-RU" sz="1400" b="1" dirty="0"/>
              <a:t>12. </a:t>
            </a:r>
            <a:r>
              <a:rPr lang="ru-RU" sz="1400" b="1" dirty="0" err="1"/>
              <a:t>Redis</a:t>
            </a:r>
            <a:r>
              <a:rPr lang="ru-RU" sz="1400" b="1" dirty="0"/>
              <a:t> хранилище ключ-значение</a:t>
            </a:r>
          </a:p>
          <a:p>
            <a:pPr>
              <a:spcBef>
                <a:spcPts val="300"/>
              </a:spcBef>
            </a:pPr>
            <a:r>
              <a:rPr lang="ru-RU" sz="1400" b="1" dirty="0"/>
              <a:t>13. SAP ASE реляционная</a:t>
            </a:r>
          </a:p>
        </p:txBody>
      </p:sp>
      <p:pic>
        <p:nvPicPr>
          <p:cNvPr id="36" name="Рисунок 35">
            <a:extLst>
              <a:ext uri="{FF2B5EF4-FFF2-40B4-BE49-F238E27FC236}">
                <a16:creationId xmlns:a16="http://schemas.microsoft.com/office/drawing/2014/main" id="{5E415594-B7D1-4157-9068-537DF38AFF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30251" y="1974220"/>
            <a:ext cx="1750593" cy="4640194"/>
          </a:xfrm>
          <a:prstGeom prst="rect">
            <a:avLst/>
          </a:prstGeom>
        </p:spPr>
      </p:pic>
      <p:pic>
        <p:nvPicPr>
          <p:cNvPr id="3074" name="Picture 2" descr="Why Data Needs More than CRUD - Imply">
            <a:extLst>
              <a:ext uri="{FF2B5EF4-FFF2-40B4-BE49-F238E27FC236}">
                <a16:creationId xmlns:a16="http://schemas.microsoft.com/office/drawing/2014/main" id="{568BF34B-5BA7-4C8F-B4AA-B17D99332F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465" y="4102510"/>
            <a:ext cx="2561670" cy="1354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Грут раскраска - 86 фото">
            <a:extLst>
              <a:ext uri="{FF2B5EF4-FFF2-40B4-BE49-F238E27FC236}">
                <a16:creationId xmlns:a16="http://schemas.microsoft.com/office/drawing/2014/main" id="{DD07E933-4724-4E55-8A6B-36B298E6F6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3753" y="4102510"/>
            <a:ext cx="1354216" cy="1354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0AAA336-1803-ED39-01DC-7A6FBD0B011E}"/>
              </a:ext>
            </a:extLst>
          </p:cNvPr>
          <p:cNvSpPr txBox="1"/>
          <p:nvPr/>
        </p:nvSpPr>
        <p:spPr>
          <a:xfrm>
            <a:off x="11534742" y="332485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Rectangle 18">
            <a:extLst>
              <a:ext uri="{FF2B5EF4-FFF2-40B4-BE49-F238E27FC236}">
                <a16:creationId xmlns:a16="http://schemas.microsoft.com/office/drawing/2014/main" id="{E1146564-2445-AC76-FC79-051B1B9F5F7C}"/>
              </a:ext>
            </a:extLst>
          </p:cNvPr>
          <p:cNvSpPr/>
          <p:nvPr/>
        </p:nvSpPr>
        <p:spPr>
          <a:xfrm>
            <a:off x="11632353" y="2459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7</a:t>
            </a:r>
            <a:endParaRPr lang="mk-MK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81152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9815D3A-5270-4B0E-BD1E-89BBE93E8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3298" y="26831"/>
            <a:ext cx="9598702" cy="654206"/>
          </a:xfrm>
        </p:spPr>
        <p:txBody>
          <a:bodyPr>
            <a:normAutofit/>
          </a:bodyPr>
          <a:lstStyle/>
          <a:p>
            <a:r>
              <a:rPr lang="ru-RU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Примеры СУБД</a:t>
            </a: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7E71641F-7A3C-4556-B861-7120934F916C}"/>
              </a:ext>
            </a:extLst>
          </p:cNvPr>
          <p:cNvSpPr txBox="1">
            <a:spLocks/>
          </p:cNvSpPr>
          <p:nvPr/>
        </p:nvSpPr>
        <p:spPr>
          <a:xfrm>
            <a:off x="11564365" y="6199071"/>
            <a:ext cx="387246" cy="3570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500" b="1" dirty="0"/>
              <a:t>8</a:t>
            </a:r>
            <a:endParaRPr lang="ru-RU" sz="1500" b="1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63204F8-A5A1-45A4-B363-2E42733C10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592" y="908252"/>
            <a:ext cx="6738830" cy="4532846"/>
          </a:xfrm>
          <a:prstGeom prst="rect">
            <a:avLst/>
          </a:prstGeom>
        </p:spPr>
      </p:pic>
      <p:pic>
        <p:nvPicPr>
          <p:cNvPr id="4098" name="Picture 2" descr="Groot PNG Image Transparent | PNG Arts">
            <a:extLst>
              <a:ext uri="{FF2B5EF4-FFF2-40B4-BE49-F238E27FC236}">
                <a16:creationId xmlns:a16="http://schemas.microsoft.com/office/drawing/2014/main" id="{3F073454-2E12-4C80-860F-39946525C8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4908" y="187817"/>
            <a:ext cx="1270310" cy="1460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C794CB6-D82D-42F3-BCCA-61762EEFFE40}"/>
              </a:ext>
            </a:extLst>
          </p:cNvPr>
          <p:cNvSpPr txBox="1"/>
          <p:nvPr/>
        </p:nvSpPr>
        <p:spPr>
          <a:xfrm>
            <a:off x="7320880" y="1703638"/>
            <a:ext cx="27331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dirty="0"/>
              <a:t>MS Visual Studio Code</a:t>
            </a:r>
            <a:endParaRPr lang="ru-RU" sz="14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935DED8-B9CF-41DD-9253-5FFC9FA42679}"/>
              </a:ext>
            </a:extLst>
          </p:cNvPr>
          <p:cNvSpPr txBox="1"/>
          <p:nvPr/>
        </p:nvSpPr>
        <p:spPr>
          <a:xfrm>
            <a:off x="7320880" y="2245241"/>
            <a:ext cx="27331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400" b="1" dirty="0"/>
              <a:t>плагин </a:t>
            </a:r>
            <a:r>
              <a:rPr lang="en-US" sz="1400" b="1" dirty="0"/>
              <a:t>PostgreSQL</a:t>
            </a:r>
            <a:endParaRPr lang="ru-RU" sz="1400" b="1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556BB88-8528-47A8-8EEB-87FBD9083B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6136" y="2636448"/>
            <a:ext cx="2537936" cy="150396"/>
          </a:xfrm>
          <a:prstGeom prst="rect">
            <a:avLst/>
          </a:prstGeom>
        </p:spPr>
      </p:pic>
      <p:pic>
        <p:nvPicPr>
          <p:cNvPr id="12" name="Рисунок 11" descr="Закрыть">
            <a:extLst>
              <a:ext uri="{FF2B5EF4-FFF2-40B4-BE49-F238E27FC236}">
                <a16:creationId xmlns:a16="http://schemas.microsoft.com/office/drawing/2014/main" id="{5FDD76E9-DE92-4827-8275-F0A12E408B6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3519075">
            <a:off x="8557832" y="2014238"/>
            <a:ext cx="259287" cy="259287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E5A21FA-76F7-41A0-9B15-DE287B8EF5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8319" y="3230720"/>
            <a:ext cx="5601107" cy="3500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CB56C14-E64F-402B-9724-3D5246A3DA90}"/>
              </a:ext>
            </a:extLst>
          </p:cNvPr>
          <p:cNvSpPr txBox="1"/>
          <p:nvPr/>
        </p:nvSpPr>
        <p:spPr>
          <a:xfrm>
            <a:off x="240389" y="5580416"/>
            <a:ext cx="500537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b="1" dirty="0">
                <a:solidFill>
                  <a:srgbClr val="C00000"/>
                </a:solidFill>
              </a:rPr>
              <a:t>Improvado</a:t>
            </a:r>
            <a:r>
              <a:rPr lang="ru-RU" sz="1400" b="1" dirty="0"/>
              <a:t> — это революционная СУБД для данных о доходах, содержащая функции базы данных и ETL</a:t>
            </a:r>
            <a:r>
              <a:rPr lang="en-US" sz="1400" b="1" dirty="0"/>
              <a:t> (</a:t>
            </a:r>
            <a:r>
              <a:rPr lang="ru-RU" sz="1400" b="1" dirty="0"/>
              <a:t>агрегация данных из внешних источников</a:t>
            </a:r>
            <a:r>
              <a:rPr lang="en-US" sz="1400" b="1" dirty="0"/>
              <a:t>)</a:t>
            </a:r>
            <a:r>
              <a:rPr lang="ru-RU" sz="1400" b="1" dirty="0"/>
              <a:t> под одним капотом (</a:t>
            </a:r>
            <a:r>
              <a:rPr lang="en-US" sz="1400" b="1" dirty="0">
                <a:hlinkClick r:id="rId8"/>
              </a:rPr>
              <a:t>https://improvado.io/</a:t>
            </a:r>
            <a:r>
              <a:rPr lang="ru-RU" sz="1400" b="1" dirty="0"/>
              <a:t> ).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DE2CA6-9CBB-E721-FB17-DA00221502C3}"/>
              </a:ext>
            </a:extLst>
          </p:cNvPr>
          <p:cNvSpPr txBox="1"/>
          <p:nvPr/>
        </p:nvSpPr>
        <p:spPr>
          <a:xfrm>
            <a:off x="11534742" y="332485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Rectangle 18">
            <a:extLst>
              <a:ext uri="{FF2B5EF4-FFF2-40B4-BE49-F238E27FC236}">
                <a16:creationId xmlns:a16="http://schemas.microsoft.com/office/drawing/2014/main" id="{47763B4F-A3D0-297C-2556-32F6C9B0A0C4}"/>
              </a:ext>
            </a:extLst>
          </p:cNvPr>
          <p:cNvSpPr/>
          <p:nvPr/>
        </p:nvSpPr>
        <p:spPr>
          <a:xfrm>
            <a:off x="11632353" y="2459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8</a:t>
            </a:r>
            <a:endParaRPr lang="mk-MK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62197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9815D3A-5270-4B0E-BD1E-89BBE93E8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3298" y="26831"/>
            <a:ext cx="9598702" cy="654206"/>
          </a:xfrm>
        </p:spPr>
        <p:txBody>
          <a:bodyPr>
            <a:normAutofit/>
          </a:bodyPr>
          <a:lstStyle/>
          <a:p>
            <a:r>
              <a:rPr lang="ru-RU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Примеры СУБД</a:t>
            </a: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7E71641F-7A3C-4556-B861-7120934F916C}"/>
              </a:ext>
            </a:extLst>
          </p:cNvPr>
          <p:cNvSpPr txBox="1">
            <a:spLocks/>
          </p:cNvSpPr>
          <p:nvPr/>
        </p:nvSpPr>
        <p:spPr>
          <a:xfrm>
            <a:off x="11564365" y="6199071"/>
            <a:ext cx="387246" cy="3570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500" b="1" dirty="0"/>
              <a:t>9</a:t>
            </a:r>
            <a:endParaRPr lang="ru-RU" sz="1500" b="1" dirty="0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0B3526E0-8883-CAC3-0493-3FC4080BC8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549" y="612569"/>
            <a:ext cx="8648430" cy="5943600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40A23DBC-0FC6-A33D-45FE-E051A8CD8E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1460" y="1279308"/>
            <a:ext cx="2950151" cy="69772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0C417FA-CD12-BE9F-D711-3D446A4A6F04}"/>
              </a:ext>
            </a:extLst>
          </p:cNvPr>
          <p:cNvSpPr txBox="1"/>
          <p:nvPr/>
        </p:nvSpPr>
        <p:spPr>
          <a:xfrm>
            <a:off x="9564419" y="2163524"/>
            <a:ext cx="2387191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0" i="0" dirty="0">
                <a:effectLst/>
                <a:latin typeface="JetBrains Sans"/>
              </a:rPr>
              <a:t>Эффективная кросс-платформенная IDE для работы с реляционными базами данных и NoSQL</a:t>
            </a:r>
            <a:endParaRPr lang="ru-RU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8F72725-5CBD-9641-6A87-3AFF113798A2}"/>
              </a:ext>
            </a:extLst>
          </p:cNvPr>
          <p:cNvSpPr txBox="1"/>
          <p:nvPr/>
        </p:nvSpPr>
        <p:spPr>
          <a:xfrm>
            <a:off x="9564418" y="4020524"/>
            <a:ext cx="238719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hlinkClick r:id="rId4"/>
              </a:rPr>
              <a:t>https://www.jetbrains.com/ru-ru/datagrip/</a:t>
            </a:r>
            <a:r>
              <a:rPr lang="en-US" dirty="0"/>
              <a:t> </a:t>
            </a:r>
            <a:endParaRPr lang="ru-RU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B12F416-38DD-8DE7-B229-FC49EC3175EC}"/>
              </a:ext>
            </a:extLst>
          </p:cNvPr>
          <p:cNvSpPr txBox="1"/>
          <p:nvPr/>
        </p:nvSpPr>
        <p:spPr>
          <a:xfrm>
            <a:off x="11534742" y="332485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" name="Rectangle 18">
            <a:extLst>
              <a:ext uri="{FF2B5EF4-FFF2-40B4-BE49-F238E27FC236}">
                <a16:creationId xmlns:a16="http://schemas.microsoft.com/office/drawing/2014/main" id="{1C088062-CB15-D3D1-C7E4-D7768EFF631F}"/>
              </a:ext>
            </a:extLst>
          </p:cNvPr>
          <p:cNvSpPr/>
          <p:nvPr/>
        </p:nvSpPr>
        <p:spPr>
          <a:xfrm>
            <a:off x="11632353" y="2459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  <a:latin typeface="Sansation" pitchFamily="2" charset="0"/>
              </a:rPr>
              <a:t>9</a:t>
            </a:r>
            <a:endParaRPr lang="mk-MK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4563135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ИНФ_ТИХН" id="{2EBA96BF-A8A3-43A8-9614-A6A41BE6A38F}" vid="{90ED81AE-57FA-4E68-9BAD-13C5A182DEE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Шаблон_инф._технологии</Template>
  <TotalTime>811</TotalTime>
  <Words>4929</Words>
  <Application>Microsoft Office PowerPoint</Application>
  <PresentationFormat>Широкоэкранный</PresentationFormat>
  <Paragraphs>672</Paragraphs>
  <Slides>46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9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46</vt:i4>
      </vt:variant>
    </vt:vector>
  </HeadingPairs>
  <TitlesOfParts>
    <vt:vector size="56" baseType="lpstr">
      <vt:lpstr>Arial</vt:lpstr>
      <vt:lpstr>Calibri</vt:lpstr>
      <vt:lpstr>Calibri Light</vt:lpstr>
      <vt:lpstr>JetBrains Sans</vt:lpstr>
      <vt:lpstr>Roboto</vt:lpstr>
      <vt:lpstr>Rubik</vt:lpstr>
      <vt:lpstr>Sansation</vt:lpstr>
      <vt:lpstr>var(--stk-f_family)</vt:lpstr>
      <vt:lpstr>Yandex Sans Text</vt:lpstr>
      <vt:lpstr>Тема Office</vt:lpstr>
      <vt:lpstr>ПОНЯТИЕ БАЗЫ ДАННЫХ, СУБД. ВИДЫ БАЗ ДАННЫХ ПРОЕКТИРОВАНИЕ БД</vt:lpstr>
      <vt:lpstr>Определение базы данных</vt:lpstr>
      <vt:lpstr>Предметная область БД</vt:lpstr>
      <vt:lpstr>Пример описания предметной области БД</vt:lpstr>
      <vt:lpstr>Задание 1. Описание предметной области</vt:lpstr>
      <vt:lpstr>Виды баз данных</vt:lpstr>
      <vt:lpstr>Понятие системы управления БД (СУБД)</vt:lpstr>
      <vt:lpstr>Примеры СУБД</vt:lpstr>
      <vt:lpstr>Примеры СУБД</vt:lpstr>
      <vt:lpstr>Схема данных. Диаграмма ERD</vt:lpstr>
      <vt:lpstr>Модели данных. Создание реляционных БД</vt:lpstr>
      <vt:lpstr>Реляционные БД</vt:lpstr>
      <vt:lpstr>Реляционные базы данных</vt:lpstr>
      <vt:lpstr>Базы данных SQL и NoSQL</vt:lpstr>
      <vt:lpstr>База данных MongoDB</vt:lpstr>
      <vt:lpstr>База данных MongoDB</vt:lpstr>
      <vt:lpstr>Репликация на примере БД MongoDB</vt:lpstr>
      <vt:lpstr>Шардинг на примере БД MongoDB</vt:lpstr>
      <vt:lpstr>Описание структуры БД</vt:lpstr>
      <vt:lpstr>Концептуальные, логические и физические модели данных</vt:lpstr>
      <vt:lpstr>Концептуальная модель данных</vt:lpstr>
      <vt:lpstr>Логическая модель данных</vt:lpstr>
      <vt:lpstr>Возможные типы связей на диаграммах ERD</vt:lpstr>
      <vt:lpstr>Мощность (тип связи) на диаграмме ERD</vt:lpstr>
      <vt:lpstr>Физическая модель данных</vt:lpstr>
      <vt:lpstr>Типы данных: символьные, бинарные и составные типы</vt:lpstr>
      <vt:lpstr>Типы данных: числовые типы</vt:lpstr>
      <vt:lpstr>Типы данных: дата и время</vt:lpstr>
      <vt:lpstr>Нотация Чена: сущности</vt:lpstr>
      <vt:lpstr>Нотация Чена: атрибуты</vt:lpstr>
      <vt:lpstr>Нотация Чена: мощность отношений</vt:lpstr>
      <vt:lpstr>Нотация IDEF1X: представление сущностей</vt:lpstr>
      <vt:lpstr>Нотация IDEF1X: связи между сущностями</vt:lpstr>
      <vt:lpstr>Нотация Баркера: сущности и атрибуты</vt:lpstr>
      <vt:lpstr>Нотация Баркера: связи</vt:lpstr>
      <vt:lpstr>ERD Интернет-магазина</vt:lpstr>
      <vt:lpstr>ERD Кредитной системы</vt:lpstr>
      <vt:lpstr>Использование ERD с диаграммой потока данных (DFD)</vt:lpstr>
      <vt:lpstr>Использование ERD с диаграммой потока данных (DFD)</vt:lpstr>
      <vt:lpstr>Инструменты создания ERD: сервисы</vt:lpstr>
      <vt:lpstr>Инструменты создания ERD: сервисы</vt:lpstr>
      <vt:lpstr>Инструменты создания ERD: сервисы</vt:lpstr>
      <vt:lpstr>Инструменты создания ERD: приложения</vt:lpstr>
      <vt:lpstr>Инструменты создания ERD: приложения</vt:lpstr>
      <vt:lpstr>Задание 2. Составление ERD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ТЕМА ЗАНЯТИЯ</dc:title>
  <dc:creator>Сергей Чесноков</dc:creator>
  <cp:lastModifiedBy>Сергей Чесноков</cp:lastModifiedBy>
  <cp:revision>48</cp:revision>
  <dcterms:created xsi:type="dcterms:W3CDTF">2020-11-24T10:07:48Z</dcterms:created>
  <dcterms:modified xsi:type="dcterms:W3CDTF">2025-10-23T19:43:30Z</dcterms:modified>
</cp:coreProperties>
</file>